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3"/>
  </p:sldMasterIdLst>
  <p:notesMasterIdLst>
    <p:notesMasterId r:id="rId44"/>
  </p:notesMasterIdLst>
  <p:sldIdLst>
    <p:sldId id="325" r:id="rId4"/>
    <p:sldId id="326" r:id="rId5"/>
    <p:sldId id="329" r:id="rId6"/>
    <p:sldId id="327" r:id="rId7"/>
    <p:sldId id="330" r:id="rId8"/>
    <p:sldId id="331" r:id="rId9"/>
    <p:sldId id="332" r:id="rId10"/>
    <p:sldId id="333" r:id="rId11"/>
    <p:sldId id="337" r:id="rId12"/>
    <p:sldId id="335" r:id="rId13"/>
    <p:sldId id="336" r:id="rId14"/>
    <p:sldId id="338" r:id="rId15"/>
    <p:sldId id="339" r:id="rId16"/>
    <p:sldId id="340" r:id="rId17"/>
    <p:sldId id="357" r:id="rId18"/>
    <p:sldId id="359" r:id="rId19"/>
    <p:sldId id="352" r:id="rId20"/>
    <p:sldId id="346" r:id="rId21"/>
    <p:sldId id="354" r:id="rId22"/>
    <p:sldId id="355" r:id="rId23"/>
    <p:sldId id="366" r:id="rId24"/>
    <p:sldId id="348" r:id="rId25"/>
    <p:sldId id="362" r:id="rId26"/>
    <p:sldId id="367" r:id="rId27"/>
    <p:sldId id="368" r:id="rId28"/>
    <p:sldId id="363" r:id="rId29"/>
    <p:sldId id="369" r:id="rId30"/>
    <p:sldId id="347" r:id="rId31"/>
    <p:sldId id="358" r:id="rId32"/>
    <p:sldId id="364" r:id="rId33"/>
    <p:sldId id="365" r:id="rId34"/>
    <p:sldId id="334" r:id="rId35"/>
    <p:sldId id="342" r:id="rId36"/>
    <p:sldId id="349" r:id="rId37"/>
    <p:sldId id="344" r:id="rId38"/>
    <p:sldId id="350" r:id="rId39"/>
    <p:sldId id="351" r:id="rId40"/>
    <p:sldId id="360" r:id="rId41"/>
    <p:sldId id="361" r:id="rId42"/>
    <p:sldId id="328" r:id="rId43"/>
  </p:sldIdLst>
  <p:sldSz cx="9144000" cy="5143500" type="screen16x9"/>
  <p:notesSz cx="6858000" cy="9144000"/>
  <p:embeddedFontLst>
    <p:embeddedFont>
      <p:font typeface="Bebas Neue" panose="020B0606020202050201" pitchFamily="34" charset="77"/>
      <p:regular r:id="rId45"/>
    </p:embeddedFont>
    <p:embeddedFont>
      <p:font typeface="Montserrat" pitchFamily="2" charset="77"/>
      <p:regular r:id="rId46"/>
      <p:bold r:id="rId47"/>
      <p:italic r:id="rId48"/>
      <p:boldItalic r:id="rId49"/>
    </p:embeddedFont>
    <p:embeddedFont>
      <p:font typeface="Montserrat Medium" panose="020F0502020204030204"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316E"/>
    <a:srgbClr val="FFFFFF"/>
    <a:srgbClr val="C30A09"/>
    <a:srgbClr val="000000"/>
    <a:srgbClr val="C19BF4"/>
    <a:srgbClr val="F1F3F5"/>
    <a:srgbClr val="ECEAEA"/>
    <a:srgbClr val="EFEFEF"/>
    <a:srgbClr val="F39B99"/>
    <a:srgbClr val="5E87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385C24-7E21-4790-8E8B-79962806614A}">
  <a:tblStyle styleId="{BD385C24-7E21-4790-8E8B-79962806614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20"/>
    <p:restoredTop sz="94150" autoAdjust="0"/>
  </p:normalViewPr>
  <p:slideViewPr>
    <p:cSldViewPr snapToGrid="0">
      <p:cViewPr>
        <p:scale>
          <a:sx n="120" d="100"/>
          <a:sy n="120" d="100"/>
        </p:scale>
        <p:origin x="2080" y="736"/>
      </p:cViewPr>
      <p:guideLst/>
    </p:cSldViewPr>
  </p:slideViewPr>
  <p:notesTextViewPr>
    <p:cViewPr>
      <p:scale>
        <a:sx n="90" d="100"/>
        <a:sy n="9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1.fntdata"/><Relationship Id="rId53" Type="http://schemas.openxmlformats.org/officeDocument/2006/relationships/font" Target="fonts/font9.fntdata"/><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4.fntdata"/><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font" Target="fonts/font7.fntdata"/><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5.fntdata"/><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Asynchronous and Decentralized: </a:t>
            </a:r>
            <a:r>
              <a:rPr lang="en-SG" b="0" i="0" dirty="0">
                <a:solidFill>
                  <a:srgbClr val="050505"/>
                </a:solidFill>
                <a:effectLst/>
                <a:latin typeface="MessinaSans"/>
              </a:rPr>
              <a:t>This means that each drone formulates its own trajectory and that, while all agents must agree on each new trajectory, they don’t need to agree at the same time. This makes MADER more scalable than other approaches, since it would be very difficult for thousands of drones to agree on a trajectory simultaneously. Due to its decentralized nature, the system would also work better in real-world environments where drones may fly far from a central computer. This also means that there is no single point of failure, making the system more reliable. </a:t>
            </a:r>
            <a:endParaRPr lang="en-US" dirty="0"/>
          </a:p>
          <a:p>
            <a:endParaRPr lang="en-US" dirty="0"/>
          </a:p>
        </p:txBody>
      </p:sp>
    </p:spTree>
    <p:extLst>
      <p:ext uri="{BB962C8B-B14F-4D97-AF65-F5344CB8AC3E}">
        <p14:creationId xmlns:p14="http://schemas.microsoft.com/office/powerpoint/2010/main" val="1471639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93320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29696733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4256278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Explain the derivation of runtime for RMADER in this slide</a:t>
            </a:r>
          </a:p>
        </p:txBody>
      </p:sp>
    </p:spTree>
    <p:extLst>
      <p:ext uri="{BB962C8B-B14F-4D97-AF65-F5344CB8AC3E}">
        <p14:creationId xmlns:p14="http://schemas.microsoft.com/office/powerpoint/2010/main" val="325224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759207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Relative Standard Deviation</a:t>
            </a:r>
          </a:p>
        </p:txBody>
      </p:sp>
    </p:spTree>
    <p:extLst>
      <p:ext uri="{BB962C8B-B14F-4D97-AF65-F5344CB8AC3E}">
        <p14:creationId xmlns:p14="http://schemas.microsoft.com/office/powerpoint/2010/main" val="3583315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Transformations:</a:t>
            </a:r>
          </a:p>
          <a:p>
            <a:r>
              <a:rPr lang="en-US" dirty="0"/>
              <a:t>Utilize relationship </a:t>
            </a:r>
            <a:r>
              <a:rPr lang="en-US" dirty="0">
                <a:sym typeface="Wingdings" pitchFamily="2" charset="2"/>
              </a:rPr>
              <a:t> time is inversely proportional to success rate</a:t>
            </a:r>
          </a:p>
          <a:p>
            <a:r>
              <a:rPr lang="en-US" dirty="0">
                <a:sym typeface="Wingdings" pitchFamily="2" charset="2"/>
              </a:rPr>
              <a:t>Scale up to fit graph to appropriate scale for comparison with RMADER</a:t>
            </a:r>
            <a:endParaRPr lang="en-US" dirty="0"/>
          </a:p>
        </p:txBody>
      </p:sp>
    </p:spTree>
    <p:extLst>
      <p:ext uri="{BB962C8B-B14F-4D97-AF65-F5344CB8AC3E}">
        <p14:creationId xmlns:p14="http://schemas.microsoft.com/office/powerpoint/2010/main" val="430492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Transformations:</a:t>
            </a:r>
          </a:p>
          <a:p>
            <a:r>
              <a:rPr lang="en-US" dirty="0"/>
              <a:t>Utilize relationship </a:t>
            </a:r>
            <a:r>
              <a:rPr lang="en-US" dirty="0">
                <a:sym typeface="Wingdings" pitchFamily="2" charset="2"/>
              </a:rPr>
              <a:t> time is inversely proportional to success rate</a:t>
            </a:r>
          </a:p>
          <a:p>
            <a:r>
              <a:rPr lang="en-US" dirty="0">
                <a:sym typeface="Wingdings" pitchFamily="2" charset="2"/>
              </a:rPr>
              <a:t>Scale up to fit graph to appropriate scale for comparison with RMADER</a:t>
            </a:r>
            <a:endParaRPr lang="en-US" dirty="0"/>
          </a:p>
        </p:txBody>
      </p:sp>
    </p:spTree>
    <p:extLst>
      <p:ext uri="{BB962C8B-B14F-4D97-AF65-F5344CB8AC3E}">
        <p14:creationId xmlns:p14="http://schemas.microsoft.com/office/powerpoint/2010/main" val="350242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Transformations:</a:t>
            </a:r>
          </a:p>
          <a:p>
            <a:r>
              <a:rPr lang="en-US" dirty="0"/>
              <a:t>Utilize relationship </a:t>
            </a:r>
            <a:r>
              <a:rPr lang="en-US" dirty="0">
                <a:sym typeface="Wingdings" pitchFamily="2" charset="2"/>
              </a:rPr>
              <a:t> time is inversely proportional to success rate</a:t>
            </a:r>
          </a:p>
          <a:p>
            <a:r>
              <a:rPr lang="en-US" dirty="0">
                <a:sym typeface="Wingdings" pitchFamily="2" charset="2"/>
              </a:rPr>
              <a:t>Scale up to fit graph to appropriate scale for comparison with RMADER</a:t>
            </a:r>
            <a:endParaRPr lang="en-US" dirty="0"/>
          </a:p>
        </p:txBody>
      </p:sp>
    </p:spTree>
    <p:extLst>
      <p:ext uri="{BB962C8B-B14F-4D97-AF65-F5344CB8AC3E}">
        <p14:creationId xmlns:p14="http://schemas.microsoft.com/office/powerpoint/2010/main" val="208804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83145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 Communication delays can be catastrophic for multiagent systems. However, most existing state-of-the-art multiagent trajectory planners assume perfect communication and therefore lack a strategy to rectify this issue in real-world environments.</a:t>
            </a:r>
            <a:endParaRPr lang="en-US" dirty="0"/>
          </a:p>
        </p:txBody>
      </p:sp>
    </p:spTree>
    <p:extLst>
      <p:ext uri="{BB962C8B-B14F-4D97-AF65-F5344CB8AC3E}">
        <p14:creationId xmlns:p14="http://schemas.microsoft.com/office/powerpoint/2010/main" val="234000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dirty="0"/>
              <a:t> Communication delays can be catastrophic for multiagent systems. However, most existing state-of-the-art multiagent trajectory planners assume perfect communication and therefore lack a strategy to rectify this issue in real-world environments.</a:t>
            </a:r>
            <a:endParaRPr lang="en-US" dirty="0"/>
          </a:p>
        </p:txBody>
      </p:sp>
    </p:spTree>
    <p:extLst>
      <p:ext uri="{BB962C8B-B14F-4D97-AF65-F5344CB8AC3E}">
        <p14:creationId xmlns:p14="http://schemas.microsoft.com/office/powerpoint/2010/main" val="3190335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Restriction of initial and final states and constraints </a:t>
            </a:r>
            <a:r>
              <a:rPr lang="en-US" dirty="0">
                <a:sym typeface="Wingdings" pitchFamily="2" charset="2"/>
              </a:rPr>
              <a:t>allow for optimization to remain convex, saving on computational expense. </a:t>
            </a:r>
            <a:endParaRPr lang="en-US" dirty="0"/>
          </a:p>
        </p:txBody>
      </p:sp>
    </p:spTree>
    <p:extLst>
      <p:ext uri="{BB962C8B-B14F-4D97-AF65-F5344CB8AC3E}">
        <p14:creationId xmlns:p14="http://schemas.microsoft.com/office/powerpoint/2010/main" val="1468473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550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Put GCOPTER workings in the appendix!</a:t>
            </a:r>
          </a:p>
        </p:txBody>
      </p:sp>
    </p:spTree>
    <p:extLst>
      <p:ext uri="{BB962C8B-B14F-4D97-AF65-F5344CB8AC3E}">
        <p14:creationId xmlns:p14="http://schemas.microsoft.com/office/powerpoint/2010/main" val="1375807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Default settings weighted based on the length of the path</a:t>
            </a:r>
          </a:p>
        </p:txBody>
      </p:sp>
    </p:spTree>
    <p:extLst>
      <p:ext uri="{BB962C8B-B14F-4D97-AF65-F5344CB8AC3E}">
        <p14:creationId xmlns:p14="http://schemas.microsoft.com/office/powerpoint/2010/main" val="1359477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Drones to be emulated also had identical constraints (</a:t>
            </a:r>
            <a:r>
              <a:rPr lang="en-US" dirty="0" err="1"/>
              <a:t>ie</a:t>
            </a:r>
            <a:r>
              <a:rPr lang="en-US" dirty="0"/>
              <a:t> velocity limit, acceleration limit, mass)</a:t>
            </a:r>
          </a:p>
          <a:p>
            <a:pPr marL="158750" indent="0">
              <a:buNone/>
            </a:pPr>
            <a:endParaRPr lang="en-AU" dirty="0"/>
          </a:p>
        </p:txBody>
      </p:sp>
    </p:spTree>
    <p:extLst>
      <p:ext uri="{BB962C8B-B14F-4D97-AF65-F5344CB8AC3E}">
        <p14:creationId xmlns:p14="http://schemas.microsoft.com/office/powerpoint/2010/main" val="42327878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1_Title and 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7" name="Google Shape;17;p4"/>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graphicFrame>
        <p:nvGraphicFramePr>
          <p:cNvPr id="3" name="Table 3">
            <a:extLst>
              <a:ext uri="{FF2B5EF4-FFF2-40B4-BE49-F238E27FC236}">
                <a16:creationId xmlns:a16="http://schemas.microsoft.com/office/drawing/2014/main" id="{6C150D60-5E6B-B7FE-E4FA-21285C8CD90E}"/>
              </a:ext>
            </a:extLst>
          </p:cNvPr>
          <p:cNvGraphicFramePr>
            <a:graphicFrameLocks noGrp="1"/>
          </p:cNvGraphicFramePr>
          <p:nvPr userDrawn="1">
            <p:extLst>
              <p:ext uri="{D42A27DB-BD31-4B8C-83A1-F6EECF244321}">
                <p14:modId xmlns:p14="http://schemas.microsoft.com/office/powerpoint/2010/main" val="2126737662"/>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1" dirty="0">
                          <a:solidFill>
                            <a:schemeClr val="tx1"/>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0" y="4900000"/>
            <a:ext cx="114662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D07FA22B-B855-3F14-6677-4D8AFED2D56D}"/>
              </a:ext>
            </a:extLst>
          </p:cNvPr>
          <p:cNvPicPr>
            <a:picLocks noChangeAspect="1"/>
          </p:cNvPicPr>
          <p:nvPr userDrawn="1"/>
        </p:nvPicPr>
        <p:blipFill>
          <a:blip r:embed="rId2"/>
          <a:stretch>
            <a:fillRect/>
          </a:stretch>
        </p:blipFill>
        <p:spPr>
          <a:xfrm>
            <a:off x="-686517" y="-419100"/>
            <a:ext cx="546100" cy="8382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6E98AEF5-3997-6EF3-8950-C62380AF10F8}"/>
              </a:ext>
            </a:extLst>
          </p:cNvPr>
          <p:cNvGraphicFramePr>
            <a:graphicFrameLocks noGrp="1"/>
          </p:cNvGraphicFramePr>
          <p:nvPr userDrawn="1">
            <p:extLst>
              <p:ext uri="{D42A27DB-BD31-4B8C-83A1-F6EECF244321}">
                <p14:modId xmlns:p14="http://schemas.microsoft.com/office/powerpoint/2010/main" val="3141203424"/>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1176793" y="4904536"/>
            <a:ext cx="108017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6" name="Google Shape;16;p4">
            <a:extLst>
              <a:ext uri="{FF2B5EF4-FFF2-40B4-BE49-F238E27FC236}">
                <a16:creationId xmlns:a16="http://schemas.microsoft.com/office/drawing/2014/main" id="{E69405B8-1368-ABB9-64C6-0244486BA57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C2D0F121-D502-D1FF-F945-DF3363E41214}"/>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071596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936577A-9717-896A-FB31-B48C4F1F928A}"/>
              </a:ext>
            </a:extLst>
          </p:cNvPr>
          <p:cNvGraphicFramePr>
            <a:graphicFrameLocks noGrp="1"/>
          </p:cNvGraphicFramePr>
          <p:nvPr userDrawn="1">
            <p:extLst>
              <p:ext uri="{D42A27DB-BD31-4B8C-83A1-F6EECF244321}">
                <p14:modId xmlns:p14="http://schemas.microsoft.com/office/powerpoint/2010/main" val="187157232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64B9BDA4-3570-8714-ED45-986A78147A20}"/>
              </a:ext>
            </a:extLst>
          </p:cNvPr>
          <p:cNvCxnSpPr>
            <a:cxnSpLocks/>
          </p:cNvCxnSpPr>
          <p:nvPr userDrawn="1"/>
        </p:nvCxnSpPr>
        <p:spPr>
          <a:xfrm>
            <a:off x="234563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7" name="Google Shape;16;p4">
            <a:extLst>
              <a:ext uri="{FF2B5EF4-FFF2-40B4-BE49-F238E27FC236}">
                <a16:creationId xmlns:a16="http://schemas.microsoft.com/office/drawing/2014/main" id="{D9EDE152-467C-123C-B5B8-07D17B8DB89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3E62FB1A-3DE9-C5FA-A6FC-14AFA790B493}"/>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33746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99821328-6FB5-2434-0080-32792555071E}"/>
              </a:ext>
            </a:extLst>
          </p:cNvPr>
          <p:cNvGraphicFramePr>
            <a:graphicFrameLocks noGrp="1"/>
          </p:cNvGraphicFramePr>
          <p:nvPr userDrawn="1">
            <p:extLst>
              <p:ext uri="{D42A27DB-BD31-4B8C-83A1-F6EECF244321}">
                <p14:modId xmlns:p14="http://schemas.microsoft.com/office/powerpoint/2010/main" val="380383210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11" name="Straight Connector 10">
            <a:extLst>
              <a:ext uri="{FF2B5EF4-FFF2-40B4-BE49-F238E27FC236}">
                <a16:creationId xmlns:a16="http://schemas.microsoft.com/office/drawing/2014/main" id="{244D5073-B2F7-0BA8-576F-CB8BFB03343C}"/>
              </a:ext>
            </a:extLst>
          </p:cNvPr>
          <p:cNvCxnSpPr>
            <a:cxnSpLocks/>
          </p:cNvCxnSpPr>
          <p:nvPr userDrawn="1"/>
        </p:nvCxnSpPr>
        <p:spPr>
          <a:xfrm>
            <a:off x="3498575" y="4904536"/>
            <a:ext cx="115293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3" name="Google Shape;16;p4">
            <a:extLst>
              <a:ext uri="{FF2B5EF4-FFF2-40B4-BE49-F238E27FC236}">
                <a16:creationId xmlns:a16="http://schemas.microsoft.com/office/drawing/2014/main" id="{9C7075CC-61D2-883E-063E-9AEA519F58A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4" name="Google Shape;17;p4">
            <a:extLst>
              <a:ext uri="{FF2B5EF4-FFF2-40B4-BE49-F238E27FC236}">
                <a16:creationId xmlns:a16="http://schemas.microsoft.com/office/drawing/2014/main" id="{A41567ED-5984-F09B-6D9C-7CD5DD09444B}"/>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326662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F1288AD1-E9BD-FA02-A758-CFE99F6924FD}"/>
              </a:ext>
            </a:extLst>
          </p:cNvPr>
          <p:cNvGraphicFramePr>
            <a:graphicFrameLocks noGrp="1"/>
          </p:cNvGraphicFramePr>
          <p:nvPr userDrawn="1">
            <p:extLst>
              <p:ext uri="{D42A27DB-BD31-4B8C-83A1-F6EECF244321}">
                <p14:modId xmlns:p14="http://schemas.microsoft.com/office/powerpoint/2010/main" val="3205129988"/>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2" name="Straight Connector 1">
            <a:extLst>
              <a:ext uri="{FF2B5EF4-FFF2-40B4-BE49-F238E27FC236}">
                <a16:creationId xmlns:a16="http://schemas.microsoft.com/office/drawing/2014/main" id="{4D833628-D52E-C094-7084-37F3A4DDFAE6}"/>
              </a:ext>
            </a:extLst>
          </p:cNvPr>
          <p:cNvCxnSpPr>
            <a:cxnSpLocks/>
          </p:cNvCxnSpPr>
          <p:nvPr userDrawn="1"/>
        </p:nvCxnSpPr>
        <p:spPr>
          <a:xfrm>
            <a:off x="4564743" y="4904536"/>
            <a:ext cx="1573664"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73DEE35A-1DCD-6B15-2F99-0E24DC9E46D2}"/>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1" name="Google Shape;17;p4">
            <a:extLst>
              <a:ext uri="{FF2B5EF4-FFF2-40B4-BE49-F238E27FC236}">
                <a16:creationId xmlns:a16="http://schemas.microsoft.com/office/drawing/2014/main" id="{8A606FF0-6FC7-DA3A-8250-C181E63358A0}"/>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80080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FAFA4B31-FBFA-F99C-7F70-636B6168F427}"/>
              </a:ext>
            </a:extLst>
          </p:cNvPr>
          <p:cNvGraphicFramePr>
            <a:graphicFrameLocks noGrp="1"/>
          </p:cNvGraphicFramePr>
          <p:nvPr userDrawn="1">
            <p:extLst>
              <p:ext uri="{D42A27DB-BD31-4B8C-83A1-F6EECF244321}">
                <p14:modId xmlns:p14="http://schemas.microsoft.com/office/powerpoint/2010/main" val="4291973175"/>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6146358" y="4904536"/>
            <a:ext cx="1025719"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8" name="Google Shape;16;p4">
            <a:extLst>
              <a:ext uri="{FF2B5EF4-FFF2-40B4-BE49-F238E27FC236}">
                <a16:creationId xmlns:a16="http://schemas.microsoft.com/office/drawing/2014/main" id="{FD4EA8C4-4D21-E1A7-CAC0-AF14804F906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9" name="Google Shape;17;p4">
            <a:extLst>
              <a:ext uri="{FF2B5EF4-FFF2-40B4-BE49-F238E27FC236}">
                <a16:creationId xmlns:a16="http://schemas.microsoft.com/office/drawing/2014/main" id="{C63D3668-089B-705F-D3C5-FD3202B7041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1487030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5"/>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8FC65072-FE3E-55AE-DF56-5E5A1FCF1F82}"/>
              </a:ext>
            </a:extLst>
          </p:cNvPr>
          <p:cNvGraphicFramePr>
            <a:graphicFrameLocks noGrp="1"/>
          </p:cNvGraphicFramePr>
          <p:nvPr userDrawn="1">
            <p:extLst>
              <p:ext uri="{D42A27DB-BD31-4B8C-83A1-F6EECF244321}">
                <p14:modId xmlns:p14="http://schemas.microsoft.com/office/powerpoint/2010/main" val="3195388029"/>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cxnSp>
        <p:nvCxnSpPr>
          <p:cNvPr id="5" name="Straight Connector 4">
            <a:extLst>
              <a:ext uri="{FF2B5EF4-FFF2-40B4-BE49-F238E27FC236}">
                <a16:creationId xmlns:a16="http://schemas.microsoft.com/office/drawing/2014/main" id="{7F767602-7B9D-8551-7CEE-EF5D448A4C9F}"/>
              </a:ext>
            </a:extLst>
          </p:cNvPr>
          <p:cNvCxnSpPr>
            <a:cxnSpLocks/>
          </p:cNvCxnSpPr>
          <p:nvPr userDrawn="1"/>
        </p:nvCxnSpPr>
        <p:spPr>
          <a:xfrm>
            <a:off x="7124369" y="4904536"/>
            <a:ext cx="946205"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sp>
        <p:nvSpPr>
          <p:cNvPr id="10" name="Google Shape;16;p4">
            <a:extLst>
              <a:ext uri="{FF2B5EF4-FFF2-40B4-BE49-F238E27FC236}">
                <a16:creationId xmlns:a16="http://schemas.microsoft.com/office/drawing/2014/main" id="{B97263AA-99FA-F107-B0C5-6D8B875E2B13}"/>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12" name="Google Shape;17;p4">
            <a:extLst>
              <a:ext uri="{FF2B5EF4-FFF2-40B4-BE49-F238E27FC236}">
                <a16:creationId xmlns:a16="http://schemas.microsoft.com/office/drawing/2014/main" id="{AD13E655-7AD3-2719-FB31-9AD08A4222B9}"/>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4119205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preserve="1" userDrawn="1">
  <p:cSld name="Title and body">
    <p:spTree>
      <p:nvGrpSpPr>
        <p:cNvPr id="1" name="Shape 15"/>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536210C9-35B0-E150-37BE-B6057A7E266F}"/>
              </a:ext>
            </a:extLst>
          </p:cNvPr>
          <p:cNvCxnSpPr>
            <a:cxnSpLocks/>
          </p:cNvCxnSpPr>
          <p:nvPr userDrawn="1"/>
        </p:nvCxnSpPr>
        <p:spPr>
          <a:xfrm>
            <a:off x="7997371" y="4904536"/>
            <a:ext cx="1146627" cy="0"/>
          </a:xfrm>
          <a:prstGeom prst="line">
            <a:avLst/>
          </a:prstGeom>
          <a:ln w="28575">
            <a:solidFill>
              <a:srgbClr val="03316E"/>
            </a:solidFill>
          </a:ln>
        </p:spPr>
        <p:style>
          <a:lnRef idx="1">
            <a:schemeClr val="accent1"/>
          </a:lnRef>
          <a:fillRef idx="0">
            <a:schemeClr val="accent1"/>
          </a:fillRef>
          <a:effectRef idx="0">
            <a:schemeClr val="accent1"/>
          </a:effectRef>
          <a:fontRef idx="minor">
            <a:schemeClr val="tx1"/>
          </a:fontRef>
        </p:style>
      </p:cxnSp>
      <p:graphicFrame>
        <p:nvGraphicFramePr>
          <p:cNvPr id="2" name="Table 3">
            <a:extLst>
              <a:ext uri="{FF2B5EF4-FFF2-40B4-BE49-F238E27FC236}">
                <a16:creationId xmlns:a16="http://schemas.microsoft.com/office/drawing/2014/main" id="{EE9BC66B-D74A-F78D-C5D9-A12683A7C50A}"/>
              </a:ext>
            </a:extLst>
          </p:cNvPr>
          <p:cNvGraphicFramePr>
            <a:graphicFrameLocks noGrp="1"/>
          </p:cNvGraphicFramePr>
          <p:nvPr userDrawn="1">
            <p:extLst>
              <p:ext uri="{D42A27DB-BD31-4B8C-83A1-F6EECF244321}">
                <p14:modId xmlns:p14="http://schemas.microsoft.com/office/powerpoint/2010/main" val="992124953"/>
              </p:ext>
            </p:extLst>
          </p:nvPr>
        </p:nvGraphicFramePr>
        <p:xfrm>
          <a:off x="0" y="4904536"/>
          <a:ext cx="9144000" cy="238964"/>
        </p:xfrm>
        <a:graphic>
          <a:graphicData uri="http://schemas.openxmlformats.org/drawingml/2006/table">
            <a:tbl>
              <a:tblPr firstRow="1" bandRow="1">
                <a:tableStyleId>{BD385C24-7E21-4790-8E8B-79962806614A}</a:tableStyleId>
              </a:tblPr>
              <a:tblGrid>
                <a:gridCol w="1143000">
                  <a:extLst>
                    <a:ext uri="{9D8B030D-6E8A-4147-A177-3AD203B41FA5}">
                      <a16:colId xmlns:a16="http://schemas.microsoft.com/office/drawing/2014/main" val="1333770737"/>
                    </a:ext>
                  </a:extLst>
                </a:gridCol>
                <a:gridCol w="1143000">
                  <a:extLst>
                    <a:ext uri="{9D8B030D-6E8A-4147-A177-3AD203B41FA5}">
                      <a16:colId xmlns:a16="http://schemas.microsoft.com/office/drawing/2014/main" val="179288718"/>
                    </a:ext>
                  </a:extLst>
                </a:gridCol>
                <a:gridCol w="1283918">
                  <a:extLst>
                    <a:ext uri="{9D8B030D-6E8A-4147-A177-3AD203B41FA5}">
                      <a16:colId xmlns:a16="http://schemas.microsoft.com/office/drawing/2014/main" val="1884954387"/>
                    </a:ext>
                  </a:extLst>
                </a:gridCol>
                <a:gridCol w="1002082">
                  <a:extLst>
                    <a:ext uri="{9D8B030D-6E8A-4147-A177-3AD203B41FA5}">
                      <a16:colId xmlns:a16="http://schemas.microsoft.com/office/drawing/2014/main" val="2721706630"/>
                    </a:ext>
                  </a:extLst>
                </a:gridCol>
                <a:gridCol w="1566407">
                  <a:extLst>
                    <a:ext uri="{9D8B030D-6E8A-4147-A177-3AD203B41FA5}">
                      <a16:colId xmlns:a16="http://schemas.microsoft.com/office/drawing/2014/main" val="1348736205"/>
                    </a:ext>
                  </a:extLst>
                </a:gridCol>
                <a:gridCol w="1065475">
                  <a:extLst>
                    <a:ext uri="{9D8B030D-6E8A-4147-A177-3AD203B41FA5}">
                      <a16:colId xmlns:a16="http://schemas.microsoft.com/office/drawing/2014/main" val="1541538999"/>
                    </a:ext>
                  </a:extLst>
                </a:gridCol>
                <a:gridCol w="797118">
                  <a:extLst>
                    <a:ext uri="{9D8B030D-6E8A-4147-A177-3AD203B41FA5}">
                      <a16:colId xmlns:a16="http://schemas.microsoft.com/office/drawing/2014/main" val="3268146979"/>
                    </a:ext>
                  </a:extLst>
                </a:gridCol>
                <a:gridCol w="1143000">
                  <a:extLst>
                    <a:ext uri="{9D8B030D-6E8A-4147-A177-3AD203B41FA5}">
                      <a16:colId xmlns:a16="http://schemas.microsoft.com/office/drawing/2014/main" val="4043599100"/>
                    </a:ext>
                  </a:extLst>
                </a:gridCol>
              </a:tblGrid>
              <a:tr h="238964">
                <a:tc>
                  <a:txBody>
                    <a:bodyPr/>
                    <a:lstStyle/>
                    <a:p>
                      <a:pPr algn="ctr"/>
                      <a:r>
                        <a:rPr lang="en-US" sz="800" b="0" dirty="0">
                          <a:solidFill>
                            <a:schemeClr val="accent6">
                              <a:lumMod val="50000"/>
                            </a:schemeClr>
                          </a:solidFill>
                          <a:latin typeface="Montserrat" pitchFamily="2" charset="77"/>
                        </a:rPr>
                        <a:t>About Me</a:t>
                      </a:r>
                    </a:p>
                  </a:txBody>
                  <a:tcPr>
                    <a:lnL w="9525" cap="flat" cmpd="sng">
                      <a:noFill/>
                      <a:prstDash val="solid"/>
                      <a:round/>
                      <a:headEnd type="none" w="sm" len="sm"/>
                      <a:tailEnd type="none" w="sm" len="sm"/>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Background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Problem Statement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Approach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Results and Evaluation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Future Work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dirty="0">
                          <a:solidFill>
                            <a:srgbClr val="6E6E6E"/>
                          </a:solidFill>
                          <a:latin typeface="Montserrat" pitchFamily="2" charset="77"/>
                        </a:rPr>
                        <a:t>Challenges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800" b="1" dirty="0">
                          <a:solidFill>
                            <a:schemeClr val="tx1"/>
                          </a:solidFill>
                          <a:latin typeface="Montserrat" pitchFamily="2" charset="77"/>
                        </a:rPr>
                        <a:t>Conclusion</a:t>
                      </a:r>
                    </a:p>
                  </a:txBody>
                  <a:tcPr>
                    <a:lnL w="12700" cap="flat" cmpd="sng" algn="ctr">
                      <a:no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903043485"/>
                  </a:ext>
                </a:extLst>
              </a:tr>
            </a:tbl>
          </a:graphicData>
        </a:graphic>
      </p:graphicFrame>
      <p:sp>
        <p:nvSpPr>
          <p:cNvPr id="4" name="Google Shape;16;p4">
            <a:extLst>
              <a:ext uri="{FF2B5EF4-FFF2-40B4-BE49-F238E27FC236}">
                <a16:creationId xmlns:a16="http://schemas.microsoft.com/office/drawing/2014/main" id="{3C14F5FD-7746-51E1-C38F-3A71F999D6A9}"/>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rgbClr val="03316E"/>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8" name="Google Shape;17;p4">
            <a:extLst>
              <a:ext uri="{FF2B5EF4-FFF2-40B4-BE49-F238E27FC236}">
                <a16:creationId xmlns:a16="http://schemas.microsoft.com/office/drawing/2014/main" id="{DAA552EE-7CCA-23C3-3E45-34FB559767B8}"/>
              </a:ext>
            </a:extLst>
          </p:cNvPr>
          <p:cNvSpPr txBox="1">
            <a:spLocks noGrp="1"/>
          </p:cNvSpPr>
          <p:nvPr>
            <p:ph type="body" idx="1"/>
          </p:nvPr>
        </p:nvSpPr>
        <p:spPr>
          <a:xfrm>
            <a:off x="720000" y="1104975"/>
            <a:ext cx="6232500" cy="3463800"/>
          </a:xfrm>
          <a:prstGeom prst="rect">
            <a:avLst/>
          </a:prstGeom>
        </p:spPr>
        <p:txBody>
          <a:bodyPr spcFirstLastPara="1" wrap="square" lIns="91425" tIns="91425" rIns="91425" bIns="91425" anchor="t" anchorCtr="0">
            <a:noAutofit/>
          </a:bodyPr>
          <a:lstStyle>
            <a:lvl1pPr marL="425450" lvl="0" indent="-285750" rtl="0">
              <a:spcBef>
                <a:spcPts val="0"/>
              </a:spcBef>
              <a:spcAft>
                <a:spcPts val="0"/>
              </a:spcAft>
              <a:buClr>
                <a:srgbClr val="03316E"/>
              </a:buClr>
              <a:buSzPts val="1400"/>
              <a:buFont typeface="Arial" panose="020B0604020202020204" pitchFamily="34" charset="0"/>
              <a:buChar char="•"/>
              <a:defRPr sz="1400">
                <a:solidFill>
                  <a:srgbClr val="03316E"/>
                </a:solidFill>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dirty="0"/>
          </a:p>
        </p:txBody>
      </p:sp>
    </p:spTree>
    <p:extLst>
      <p:ext uri="{BB962C8B-B14F-4D97-AF65-F5344CB8AC3E}">
        <p14:creationId xmlns:p14="http://schemas.microsoft.com/office/powerpoint/2010/main" val="2766030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5">
  <p:cSld name="Title and text 5">
    <p:spTree>
      <p:nvGrpSpPr>
        <p:cNvPr id="1" name="Shape 75"/>
        <p:cNvGrpSpPr/>
        <p:nvPr/>
      </p:nvGrpSpPr>
      <p:grpSpPr>
        <a:xfrm>
          <a:off x="0" y="0"/>
          <a:ext cx="0" cy="0"/>
          <a:chOff x="0" y="0"/>
          <a:chExt cx="0" cy="0"/>
        </a:xfrm>
      </p:grpSpPr>
      <p:sp>
        <p:nvSpPr>
          <p:cNvPr id="76" name="Google Shape;76;p20"/>
          <p:cNvSpPr txBox="1">
            <a:spLocks noGrp="1"/>
          </p:cNvSpPr>
          <p:nvPr>
            <p:ph type="subTitle" idx="1"/>
          </p:nvPr>
        </p:nvSpPr>
        <p:spPr>
          <a:xfrm>
            <a:off x="715100" y="3966950"/>
            <a:ext cx="5057100" cy="641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7" name="Google Shape;77;p20"/>
          <p:cNvSpPr txBox="1">
            <a:spLocks noGrp="1"/>
          </p:cNvSpPr>
          <p:nvPr>
            <p:ph type="title"/>
          </p:nvPr>
        </p:nvSpPr>
        <p:spPr>
          <a:xfrm>
            <a:off x="715100" y="2881550"/>
            <a:ext cx="5057100" cy="1085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1F3F5"/>
        </a:solidFill>
        <a:effectLst/>
      </p:bgPr>
    </p:bg>
    <p:spTree>
      <p:nvGrpSpPr>
        <p:cNvPr id="1" name="Shape 5"/>
        <p:cNvGrpSpPr/>
        <p:nvPr/>
      </p:nvGrpSpPr>
      <p:grpSpPr>
        <a:xfrm>
          <a:off x="0" y="0"/>
          <a:ext cx="0" cy="0"/>
          <a:chOff x="0" y="0"/>
          <a:chExt cx="0" cy="0"/>
        </a:xfrm>
      </p:grpSpPr>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Montserrat Medium"/>
              <a:buNone/>
              <a:defRPr sz="3000">
                <a:solidFill>
                  <a:schemeClr val="dk2"/>
                </a:solidFill>
                <a:latin typeface="Montserrat Medium"/>
                <a:ea typeface="Montserrat Medium"/>
                <a:cs typeface="Montserrat Medium"/>
                <a:sym typeface="Montserrat Medium"/>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dirty="0"/>
          </a:p>
        </p:txBody>
      </p:sp>
      <p:grpSp>
        <p:nvGrpSpPr>
          <p:cNvPr id="2" name="Group 1">
            <a:extLst>
              <a:ext uri="{FF2B5EF4-FFF2-40B4-BE49-F238E27FC236}">
                <a16:creationId xmlns:a16="http://schemas.microsoft.com/office/drawing/2014/main" id="{F1C4260D-84CF-1928-AE2C-3D3DED82ABAD}"/>
              </a:ext>
            </a:extLst>
          </p:cNvPr>
          <p:cNvGrpSpPr/>
          <p:nvPr userDrawn="1"/>
        </p:nvGrpSpPr>
        <p:grpSpPr>
          <a:xfrm>
            <a:off x="0" y="-412098"/>
            <a:ext cx="1452318" cy="322290"/>
            <a:chOff x="0" y="-428426"/>
            <a:chExt cx="1452318" cy="322290"/>
          </a:xfrm>
        </p:grpSpPr>
        <p:sp>
          <p:nvSpPr>
            <p:cNvPr id="3" name="Rectangle 2">
              <a:extLst>
                <a:ext uri="{FF2B5EF4-FFF2-40B4-BE49-F238E27FC236}">
                  <a16:creationId xmlns:a16="http://schemas.microsoft.com/office/drawing/2014/main" id="{2581F1CA-A544-528D-A4C6-144FAFAF2518}"/>
                </a:ext>
              </a:extLst>
            </p:cNvPr>
            <p:cNvSpPr/>
            <p:nvPr/>
          </p:nvSpPr>
          <p:spPr>
            <a:xfrm>
              <a:off x="0" y="-424543"/>
              <a:ext cx="261257" cy="318407"/>
            </a:xfrm>
            <a:prstGeom prst="rect">
              <a:avLst/>
            </a:prstGeom>
            <a:solidFill>
              <a:srgbClr val="3C25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9C096A8-F25D-CE36-26D3-07FB4982F00F}"/>
                </a:ext>
              </a:extLst>
            </p:cNvPr>
            <p:cNvSpPr/>
            <p:nvPr/>
          </p:nvSpPr>
          <p:spPr>
            <a:xfrm>
              <a:off x="301156" y="-424543"/>
              <a:ext cx="261257" cy="318407"/>
            </a:xfrm>
            <a:prstGeom prst="rect">
              <a:avLst/>
            </a:prstGeom>
            <a:solidFill>
              <a:srgbClr val="8E56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A729915-B297-A44E-FF0E-A71B54593528}"/>
                </a:ext>
              </a:extLst>
            </p:cNvPr>
            <p:cNvSpPr/>
            <p:nvPr/>
          </p:nvSpPr>
          <p:spPr>
            <a:xfrm>
              <a:off x="597791" y="-425704"/>
              <a:ext cx="261257" cy="318407"/>
            </a:xfrm>
            <a:prstGeom prst="rect">
              <a:avLst/>
            </a:prstGeom>
            <a:solidFill>
              <a:srgbClr val="C19B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09F3B87-4C97-A3AB-DC79-5D5F66C6E105}"/>
                </a:ext>
              </a:extLst>
            </p:cNvPr>
            <p:cNvSpPr/>
            <p:nvPr/>
          </p:nvSpPr>
          <p:spPr>
            <a:xfrm>
              <a:off x="894426" y="-428426"/>
              <a:ext cx="261257" cy="318407"/>
            </a:xfrm>
            <a:prstGeom prst="rect">
              <a:avLst/>
            </a:prstGeom>
            <a:solidFill>
              <a:srgbClr val="1C1C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D4524D-AAA2-5C2D-4F1C-D5CF9A1E3D89}"/>
                </a:ext>
              </a:extLst>
            </p:cNvPr>
            <p:cNvSpPr/>
            <p:nvPr/>
          </p:nvSpPr>
          <p:spPr>
            <a:xfrm>
              <a:off x="1191061" y="-428426"/>
              <a:ext cx="261257" cy="318407"/>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 bg1="dk1" tx1="lt1" bg2="dk2" tx2="lt2" accent1="accent1" accent2="accent2" accent3="accent3" accent4="accent4" accent5="accent5" accent6="accent6" hlink="hlink" folHlink="folHlink"/>
  <p:sldLayoutIdLst>
    <p:sldLayoutId id="2147483650" r:id="rId1"/>
    <p:sldLayoutId id="2147483685" r:id="rId2"/>
    <p:sldLayoutId id="2147483686" r:id="rId3"/>
    <p:sldLayoutId id="2147483687" r:id="rId4"/>
    <p:sldLayoutId id="2147483688" r:id="rId5"/>
    <p:sldLayoutId id="2147483689" r:id="rId6"/>
    <p:sldLayoutId id="2147483690" r:id="rId7"/>
    <p:sldLayoutId id="2147483691" r:id="rId8"/>
    <p:sldLayoutId id="214748366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hyperlink" Target="https://www.intel.sg/content/www/xa/en/products/sku/195436/intel-core-i5-10210u-processor-6m-cache-up-to-4-20-ghz/specifications.html" TargetMode="Externa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news.mit.edu/2023/new-algorithm-keeps-drones-colliding-midair-0329" TargetMode="External"/><Relationship Id="rId2" Type="http://schemas.openxmlformats.org/officeDocument/2006/relationships/hyperlink" Target="https://github.com/mit-acl/rmader" TargetMode="External"/><Relationship Id="rId1" Type="http://schemas.openxmlformats.org/officeDocument/2006/relationships/slideLayout" Target="../slideLayouts/slideLayout9.xml"/><Relationship Id="rId4" Type="http://schemas.openxmlformats.org/officeDocument/2006/relationships/hyperlink" Target="http://underactuated.mit.edu/trajopt.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sp>
        <p:nvSpPr>
          <p:cNvPr id="4" name="Google Shape;195;p38">
            <a:extLst>
              <a:ext uri="{FF2B5EF4-FFF2-40B4-BE49-F238E27FC236}">
                <a16:creationId xmlns:a16="http://schemas.microsoft.com/office/drawing/2014/main" id="{EC38196B-85C2-C8A7-7DA4-AB069119D177}"/>
              </a:ext>
            </a:extLst>
          </p:cNvPr>
          <p:cNvSpPr/>
          <p:nvPr/>
        </p:nvSpPr>
        <p:spPr>
          <a:xfrm>
            <a:off x="534332" y="2381494"/>
            <a:ext cx="4571465" cy="377084"/>
          </a:xfrm>
          <a:prstGeom prst="roundRect">
            <a:avLst>
              <a:gd name="adj" fmla="val 22988"/>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Subtitle 10">
            <a:extLst>
              <a:ext uri="{FF2B5EF4-FFF2-40B4-BE49-F238E27FC236}">
                <a16:creationId xmlns:a16="http://schemas.microsoft.com/office/drawing/2014/main" id="{B0EAB60A-B544-0D7A-34DC-A7D1086AB209}"/>
              </a:ext>
            </a:extLst>
          </p:cNvPr>
          <p:cNvSpPr txBox="1">
            <a:spLocks/>
          </p:cNvSpPr>
          <p:nvPr/>
        </p:nvSpPr>
        <p:spPr>
          <a:xfrm>
            <a:off x="348342" y="2381494"/>
            <a:ext cx="4223657" cy="147587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Montserrat"/>
              <a:buNone/>
              <a:defRPr sz="16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dk1"/>
              </a:buClr>
              <a:buSzPts val="1800"/>
              <a:buFont typeface="Montserrat"/>
              <a:buNone/>
              <a:defRPr sz="1800" b="0" i="0" u="none" strike="noStrike" cap="none">
                <a:solidFill>
                  <a:schemeClr val="dk1"/>
                </a:solidFill>
                <a:latin typeface="Montserrat"/>
                <a:ea typeface="Montserrat"/>
                <a:cs typeface="Montserrat"/>
                <a:sym typeface="Montserrat"/>
              </a:defRPr>
            </a:lvl9pPr>
          </a:lstStyle>
          <a:p>
            <a:pPr>
              <a:lnSpc>
                <a:spcPts val="1620"/>
              </a:lnSpc>
            </a:pPr>
            <a:r>
              <a:rPr lang="en-US" sz="1100" dirty="0">
                <a:solidFill>
                  <a:schemeClr val="tx1"/>
                </a:solidFill>
              </a:rPr>
              <a:t>21 Jul 2023</a:t>
            </a:r>
          </a:p>
          <a:p>
            <a:pPr>
              <a:lnSpc>
                <a:spcPts val="1620"/>
              </a:lnSpc>
            </a:pPr>
            <a:endParaRPr lang="en-US" sz="1100" dirty="0">
              <a:solidFill>
                <a:schemeClr val="tx1"/>
              </a:solidFill>
            </a:endParaRPr>
          </a:p>
          <a:p>
            <a:pPr>
              <a:lnSpc>
                <a:spcPts val="1620"/>
              </a:lnSpc>
            </a:pPr>
            <a:r>
              <a:rPr lang="en-US" sz="1100" dirty="0">
                <a:solidFill>
                  <a:schemeClr val="tx1"/>
                </a:solidFill>
              </a:rPr>
              <a:t>Chan Ming Han</a:t>
            </a:r>
          </a:p>
          <a:p>
            <a:pPr>
              <a:lnSpc>
                <a:spcPts val="1620"/>
              </a:lnSpc>
            </a:pPr>
            <a:r>
              <a:rPr lang="en-US" sz="1100" dirty="0">
                <a:solidFill>
                  <a:schemeClr val="tx1"/>
                </a:solidFill>
              </a:rPr>
              <a:t>Attached to: RA, RB / AAR</a:t>
            </a:r>
          </a:p>
          <a:p>
            <a:pPr>
              <a:lnSpc>
                <a:spcPts val="1620"/>
              </a:lnSpc>
            </a:pPr>
            <a:r>
              <a:rPr lang="en-US" sz="1100" dirty="0">
                <a:solidFill>
                  <a:schemeClr val="tx1"/>
                </a:solidFill>
              </a:rPr>
              <a:t>Supervisors: Lionel, Benson</a:t>
            </a:r>
          </a:p>
          <a:p>
            <a:pPr>
              <a:lnSpc>
                <a:spcPts val="1620"/>
              </a:lnSpc>
            </a:pPr>
            <a:endParaRPr lang="en-US" sz="1100" dirty="0">
              <a:solidFill>
                <a:schemeClr val="tx1"/>
              </a:solidFill>
            </a:endParaRPr>
          </a:p>
        </p:txBody>
      </p:sp>
      <p:sp>
        <p:nvSpPr>
          <p:cNvPr id="2" name="Title 1">
            <a:extLst>
              <a:ext uri="{FF2B5EF4-FFF2-40B4-BE49-F238E27FC236}">
                <a16:creationId xmlns:a16="http://schemas.microsoft.com/office/drawing/2014/main" id="{1538A0D6-3C38-434E-F5E5-C8BF32473BE2}"/>
              </a:ext>
            </a:extLst>
          </p:cNvPr>
          <p:cNvSpPr>
            <a:spLocks noGrp="1"/>
          </p:cNvSpPr>
          <p:nvPr>
            <p:ph type="title"/>
          </p:nvPr>
        </p:nvSpPr>
        <p:spPr>
          <a:xfrm>
            <a:off x="348343" y="1282701"/>
            <a:ext cx="7704000" cy="572700"/>
          </a:xfrm>
        </p:spPr>
        <p:txBody>
          <a:bodyPr/>
          <a:lstStyle/>
          <a:p>
            <a:r>
              <a:rPr lang="en-US" b="1" dirty="0">
                <a:solidFill>
                  <a:srgbClr val="03316E"/>
                </a:solidFill>
              </a:rPr>
              <a:t>Intern Presentation</a:t>
            </a:r>
          </a:p>
        </p:txBody>
      </p:sp>
      <p:sp>
        <p:nvSpPr>
          <p:cNvPr id="6" name="Google Shape;198;p38">
            <a:extLst>
              <a:ext uri="{FF2B5EF4-FFF2-40B4-BE49-F238E27FC236}">
                <a16:creationId xmlns:a16="http://schemas.microsoft.com/office/drawing/2014/main" id="{72D0C784-3D17-717C-00B7-E321857481ED}"/>
              </a:ext>
            </a:extLst>
          </p:cNvPr>
          <p:cNvSpPr/>
          <p:nvPr/>
        </p:nvSpPr>
        <p:spPr>
          <a:xfrm>
            <a:off x="4872554" y="-720814"/>
            <a:ext cx="6581700" cy="6581700"/>
          </a:xfrm>
          <a:prstGeom prst="ellipse">
            <a:avLst/>
          </a:prstGeom>
          <a:solidFill>
            <a:srgbClr val="03316E"/>
          </a:solidFill>
          <a:ln>
            <a:solidFill>
              <a:srgbClr val="03316E"/>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21324E"/>
              </a:solidFill>
            </a:endParaRPr>
          </a:p>
        </p:txBody>
      </p:sp>
    </p:spTree>
    <p:extLst>
      <p:ext uri="{BB962C8B-B14F-4D97-AF65-F5344CB8AC3E}">
        <p14:creationId xmlns:p14="http://schemas.microsoft.com/office/powerpoint/2010/main" val="1539523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The Optimization Problem</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a:xfrm>
            <a:off x="1287069" y="1104975"/>
            <a:ext cx="6232500" cy="3463800"/>
          </a:xfrm>
        </p:spPr>
        <p:txBody>
          <a:bodyPr/>
          <a:lstStyle/>
          <a:p>
            <a:r>
              <a:rPr lang="en-US" dirty="0"/>
              <a:t> </a:t>
            </a:r>
          </a:p>
        </p:txBody>
      </p:sp>
      <p:pic>
        <p:nvPicPr>
          <p:cNvPr id="4" name="Picture 3">
            <a:extLst>
              <a:ext uri="{FF2B5EF4-FFF2-40B4-BE49-F238E27FC236}">
                <a16:creationId xmlns:a16="http://schemas.microsoft.com/office/drawing/2014/main" id="{FAA283D5-EAD6-65AD-D1F2-839335723FE8}"/>
              </a:ext>
            </a:extLst>
          </p:cNvPr>
          <p:cNvPicPr>
            <a:picLocks noChangeAspect="1"/>
          </p:cNvPicPr>
          <p:nvPr/>
        </p:nvPicPr>
        <p:blipFill>
          <a:blip r:embed="rId3"/>
          <a:stretch>
            <a:fillRect/>
          </a:stretch>
        </p:blipFill>
        <p:spPr>
          <a:xfrm>
            <a:off x="1134352" y="1256238"/>
            <a:ext cx="3837856" cy="3161273"/>
          </a:xfrm>
          <a:prstGeom prst="rect">
            <a:avLst/>
          </a:prstGeom>
        </p:spPr>
      </p:pic>
      <p:sp>
        <p:nvSpPr>
          <p:cNvPr id="6" name="Rounded Rectangle 5">
            <a:extLst>
              <a:ext uri="{FF2B5EF4-FFF2-40B4-BE49-F238E27FC236}">
                <a16:creationId xmlns:a16="http://schemas.microsoft.com/office/drawing/2014/main" id="{F1143093-7F96-AE52-04D8-10E2FEDA583B}"/>
              </a:ext>
            </a:extLst>
          </p:cNvPr>
          <p:cNvSpPr/>
          <p:nvPr/>
        </p:nvSpPr>
        <p:spPr>
          <a:xfrm>
            <a:off x="1196251" y="2371221"/>
            <a:ext cx="1355735" cy="706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8" name="Straight Arrow Connector 7">
            <a:extLst>
              <a:ext uri="{FF2B5EF4-FFF2-40B4-BE49-F238E27FC236}">
                <a16:creationId xmlns:a16="http://schemas.microsoft.com/office/drawing/2014/main" id="{CD0DBD7C-7156-DC66-4EF9-FF7FD3D10B46}"/>
              </a:ext>
            </a:extLst>
          </p:cNvPr>
          <p:cNvCxnSpPr>
            <a:cxnSpLocks/>
            <a:stCxn id="6" idx="3"/>
            <a:endCxn id="9" idx="1"/>
          </p:cNvCxnSpPr>
          <p:nvPr/>
        </p:nvCxnSpPr>
        <p:spPr>
          <a:xfrm flipV="1">
            <a:off x="2551986" y="1596633"/>
            <a:ext cx="3120514" cy="1127846"/>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F555542-3373-7B1E-CB58-1E0B640B8564}"/>
              </a:ext>
            </a:extLst>
          </p:cNvPr>
          <p:cNvSpPr txBox="1"/>
          <p:nvPr/>
        </p:nvSpPr>
        <p:spPr>
          <a:xfrm>
            <a:off x="5672500" y="1119579"/>
            <a:ext cx="2053650" cy="954107"/>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Initial &amp; Final States</a:t>
            </a:r>
          </a:p>
          <a:p>
            <a:r>
              <a:rPr lang="en-US" dirty="0">
                <a:latin typeface="Montserrat" pitchFamily="2" charset="77"/>
              </a:rPr>
              <a:t>x: Position</a:t>
            </a:r>
          </a:p>
          <a:p>
            <a:r>
              <a:rPr lang="en-US" dirty="0">
                <a:latin typeface="Montserrat" pitchFamily="2" charset="77"/>
              </a:rPr>
              <a:t>v: Velocity</a:t>
            </a:r>
          </a:p>
          <a:p>
            <a:r>
              <a:rPr lang="en-US" dirty="0">
                <a:latin typeface="Montserrat" pitchFamily="2" charset="77"/>
              </a:rPr>
              <a:t>a: Acceleration</a:t>
            </a:r>
          </a:p>
        </p:txBody>
      </p:sp>
      <p:sp>
        <p:nvSpPr>
          <p:cNvPr id="14" name="Rounded Rectangle 13">
            <a:extLst>
              <a:ext uri="{FF2B5EF4-FFF2-40B4-BE49-F238E27FC236}">
                <a16:creationId xmlns:a16="http://schemas.microsoft.com/office/drawing/2014/main" id="{FD3D257B-F902-FE24-967D-AF38BA079BDD}"/>
              </a:ext>
            </a:extLst>
          </p:cNvPr>
          <p:cNvSpPr/>
          <p:nvPr/>
        </p:nvSpPr>
        <p:spPr>
          <a:xfrm>
            <a:off x="1211119" y="3839462"/>
            <a:ext cx="3638018" cy="45747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5" name="Straight Arrow Connector 14">
            <a:extLst>
              <a:ext uri="{FF2B5EF4-FFF2-40B4-BE49-F238E27FC236}">
                <a16:creationId xmlns:a16="http://schemas.microsoft.com/office/drawing/2014/main" id="{31292D77-E08F-D0B6-2149-6EA7F78341F9}"/>
              </a:ext>
            </a:extLst>
          </p:cNvPr>
          <p:cNvCxnSpPr>
            <a:cxnSpLocks/>
            <a:stCxn id="14" idx="3"/>
            <a:endCxn id="18" idx="1"/>
          </p:cNvCxnSpPr>
          <p:nvPr/>
        </p:nvCxnSpPr>
        <p:spPr>
          <a:xfrm flipV="1">
            <a:off x="4849137" y="4068199"/>
            <a:ext cx="823362" cy="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9FECB73-497C-7446-3A0B-5DAE3CD23E3C}"/>
              </a:ext>
            </a:extLst>
          </p:cNvPr>
          <p:cNvSpPr txBox="1"/>
          <p:nvPr/>
        </p:nvSpPr>
        <p:spPr>
          <a:xfrm>
            <a:off x="5672499" y="3806589"/>
            <a:ext cx="2053651"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r>
              <a:rPr lang="en-US" dirty="0">
                <a:latin typeface="Montserrat" pitchFamily="2" charset="77"/>
              </a:rPr>
              <a:t>Actuator and Physical constraints</a:t>
            </a:r>
          </a:p>
        </p:txBody>
      </p:sp>
      <p:sp>
        <p:nvSpPr>
          <p:cNvPr id="24" name="TextBox 23">
            <a:extLst>
              <a:ext uri="{FF2B5EF4-FFF2-40B4-BE49-F238E27FC236}">
                <a16:creationId xmlns:a16="http://schemas.microsoft.com/office/drawing/2014/main" id="{FD7A4DB4-280E-6764-F474-ED071D7772DE}"/>
              </a:ext>
            </a:extLst>
          </p:cNvPr>
          <p:cNvSpPr txBox="1"/>
          <p:nvPr/>
        </p:nvSpPr>
        <p:spPr>
          <a:xfrm>
            <a:off x="1096784" y="4415198"/>
            <a:ext cx="3875424" cy="369332"/>
          </a:xfrm>
          <a:prstGeom prst="rect">
            <a:avLst/>
          </a:prstGeom>
          <a:noFill/>
        </p:spPr>
        <p:txBody>
          <a:bodyPr wrap="square">
            <a:spAutoFit/>
          </a:bodyPr>
          <a:lstStyle/>
          <a:p>
            <a:r>
              <a:rPr lang="en-SG" sz="600" dirty="0">
                <a:effectLst/>
                <a:latin typeface="Montserrat" pitchFamily="2" charset="77"/>
              </a:rPr>
              <a:t>Fig[5]: Optimization Problem</a:t>
            </a:r>
          </a:p>
          <a:p>
            <a:r>
              <a:rPr lang="en-SG" sz="600" dirty="0">
                <a:effectLst/>
                <a:latin typeface="Montserrat" pitchFamily="2" charset="77"/>
              </a:rPr>
              <a:t>Tordesillas, J. (2020, October 21). </a:t>
            </a:r>
            <a:r>
              <a:rPr lang="en-SG" sz="600" i="1" dirty="0">
                <a:effectLst/>
                <a:latin typeface="Montserrat" pitchFamily="2" charset="77"/>
              </a:rPr>
              <a:t>MADER: trajectory planner in multi-agent and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/abs/2010.11061</a:t>
            </a:r>
          </a:p>
        </p:txBody>
      </p:sp>
      <p:sp>
        <p:nvSpPr>
          <p:cNvPr id="12" name="Rounded Rectangle 13">
            <a:extLst>
              <a:ext uri="{FF2B5EF4-FFF2-40B4-BE49-F238E27FC236}">
                <a16:creationId xmlns:a16="http://schemas.microsoft.com/office/drawing/2014/main" id="{8E6738BD-8E1B-4DE6-AA3D-13F5A2B30B38}"/>
              </a:ext>
            </a:extLst>
          </p:cNvPr>
          <p:cNvSpPr/>
          <p:nvPr/>
        </p:nvSpPr>
        <p:spPr>
          <a:xfrm>
            <a:off x="1211119" y="3089364"/>
            <a:ext cx="3638018" cy="750098"/>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13" name="Straight Arrow Connector 12">
            <a:extLst>
              <a:ext uri="{FF2B5EF4-FFF2-40B4-BE49-F238E27FC236}">
                <a16:creationId xmlns:a16="http://schemas.microsoft.com/office/drawing/2014/main" id="{C53BE004-7579-4FAB-A95E-932EF3E68271}"/>
              </a:ext>
            </a:extLst>
          </p:cNvPr>
          <p:cNvCxnSpPr>
            <a:cxnSpLocks/>
            <a:stCxn id="12" idx="3"/>
            <a:endCxn id="17" idx="1"/>
          </p:cNvCxnSpPr>
          <p:nvPr/>
        </p:nvCxnSpPr>
        <p:spPr>
          <a:xfrm flipV="1">
            <a:off x="4849137" y="2478942"/>
            <a:ext cx="823362" cy="985471"/>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0952C67-9540-44F2-BACC-596BF007F388}"/>
              </a:ext>
            </a:extLst>
          </p:cNvPr>
          <p:cNvSpPr txBox="1"/>
          <p:nvPr/>
        </p:nvSpPr>
        <p:spPr>
          <a:xfrm>
            <a:off x="5672499" y="2217332"/>
            <a:ext cx="2053653" cy="5232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US" dirty="0">
                <a:latin typeface="Montserrat" pitchFamily="2" charset="77"/>
              </a:rPr>
              <a:t>Collision-free constraints</a:t>
            </a:r>
          </a:p>
        </p:txBody>
      </p:sp>
      <p:sp>
        <p:nvSpPr>
          <p:cNvPr id="23" name="Rounded Rectangle 13">
            <a:extLst>
              <a:ext uri="{FF2B5EF4-FFF2-40B4-BE49-F238E27FC236}">
                <a16:creationId xmlns:a16="http://schemas.microsoft.com/office/drawing/2014/main" id="{B60216FF-F37E-463F-AC52-F159D8DD159E}"/>
              </a:ext>
            </a:extLst>
          </p:cNvPr>
          <p:cNvSpPr/>
          <p:nvPr/>
        </p:nvSpPr>
        <p:spPr>
          <a:xfrm>
            <a:off x="3790858" y="1580560"/>
            <a:ext cx="1058279" cy="342731"/>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cxnSp>
        <p:nvCxnSpPr>
          <p:cNvPr id="25" name="Straight Arrow Connector 24">
            <a:extLst>
              <a:ext uri="{FF2B5EF4-FFF2-40B4-BE49-F238E27FC236}">
                <a16:creationId xmlns:a16="http://schemas.microsoft.com/office/drawing/2014/main" id="{A4B0FAA1-2F22-4815-8481-8D583BD33528}"/>
              </a:ext>
            </a:extLst>
          </p:cNvPr>
          <p:cNvCxnSpPr>
            <a:cxnSpLocks/>
            <a:stCxn id="23" idx="3"/>
            <a:endCxn id="27" idx="1"/>
          </p:cNvCxnSpPr>
          <p:nvPr/>
        </p:nvCxnSpPr>
        <p:spPr>
          <a:xfrm>
            <a:off x="4849137" y="1751926"/>
            <a:ext cx="823361" cy="1571933"/>
          </a:xfrm>
          <a:prstGeom prst="straightConnector1">
            <a:avLst/>
          </a:prstGeom>
          <a:ln>
            <a:solidFill>
              <a:srgbClr val="03316E"/>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16">
            <a:extLst>
              <a:ext uri="{FF2B5EF4-FFF2-40B4-BE49-F238E27FC236}">
                <a16:creationId xmlns:a16="http://schemas.microsoft.com/office/drawing/2014/main" id="{90952C67-9540-44F2-BACC-596BF007F388}"/>
              </a:ext>
            </a:extLst>
          </p:cNvPr>
          <p:cNvSpPr txBox="1"/>
          <p:nvPr/>
        </p:nvSpPr>
        <p:spPr>
          <a:xfrm>
            <a:off x="5672498" y="2954527"/>
            <a:ext cx="2053653" cy="73866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en-US" dirty="0">
                <a:latin typeface="Montserrat" pitchFamily="2" charset="77"/>
              </a:rPr>
              <a:t>Penalty Cost for distance from end goal</a:t>
            </a:r>
          </a:p>
        </p:txBody>
      </p:sp>
    </p:spTree>
    <p:extLst>
      <p:ext uri="{BB962C8B-B14F-4D97-AF65-F5344CB8AC3E}">
        <p14:creationId xmlns:p14="http://schemas.microsoft.com/office/powerpoint/2010/main" val="3586838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Tree>
    <p:extLst>
      <p:ext uri="{BB962C8B-B14F-4D97-AF65-F5344CB8AC3E}">
        <p14:creationId xmlns:p14="http://schemas.microsoft.com/office/powerpoint/2010/main" val="2979940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88DDB-68A5-F9A0-24E2-B8C52C5478BE}"/>
              </a:ext>
            </a:extLst>
          </p:cNvPr>
          <p:cNvSpPr>
            <a:spLocks noGrp="1"/>
          </p:cNvSpPr>
          <p:nvPr>
            <p:ph type="title"/>
          </p:nvPr>
        </p:nvSpPr>
        <p:spPr/>
        <p:txBody>
          <a:bodyPr/>
          <a:lstStyle/>
          <a:p>
            <a:r>
              <a:rPr lang="en-US" dirty="0"/>
              <a:t>General Approach</a:t>
            </a:r>
          </a:p>
        </p:txBody>
      </p:sp>
      <p:sp>
        <p:nvSpPr>
          <p:cNvPr id="3" name="Text Placeholder 2">
            <a:extLst>
              <a:ext uri="{FF2B5EF4-FFF2-40B4-BE49-F238E27FC236}">
                <a16:creationId xmlns:a16="http://schemas.microsoft.com/office/drawing/2014/main" id="{C760B0AC-C805-89D5-3A4C-0B010E663C97}"/>
              </a:ext>
            </a:extLst>
          </p:cNvPr>
          <p:cNvSpPr>
            <a:spLocks noGrp="1"/>
          </p:cNvSpPr>
          <p:nvPr>
            <p:ph type="body" idx="1"/>
          </p:nvPr>
        </p:nvSpPr>
        <p:spPr/>
        <p:txBody>
          <a:bodyPr/>
          <a:lstStyle/>
          <a:p>
            <a:r>
              <a:rPr lang="en-US" dirty="0"/>
              <a:t>Constrained Optimization Problem </a:t>
            </a:r>
          </a:p>
        </p:txBody>
      </p:sp>
      <p:pic>
        <p:nvPicPr>
          <p:cNvPr id="5" name="Picture 4">
            <a:extLst>
              <a:ext uri="{FF2B5EF4-FFF2-40B4-BE49-F238E27FC236}">
                <a16:creationId xmlns:a16="http://schemas.microsoft.com/office/drawing/2014/main" id="{2C13441E-F1F2-26D7-D83C-0C970DB12544}"/>
              </a:ext>
            </a:extLst>
          </p:cNvPr>
          <p:cNvPicPr>
            <a:picLocks noChangeAspect="1"/>
          </p:cNvPicPr>
          <p:nvPr/>
        </p:nvPicPr>
        <p:blipFill>
          <a:blip r:embed="rId3"/>
          <a:stretch>
            <a:fillRect/>
          </a:stretch>
        </p:blipFill>
        <p:spPr>
          <a:xfrm>
            <a:off x="901389" y="1494905"/>
            <a:ext cx="4394597" cy="839417"/>
          </a:xfrm>
          <a:prstGeom prst="rect">
            <a:avLst/>
          </a:prstGeom>
        </p:spPr>
      </p:pic>
      <p:sp>
        <p:nvSpPr>
          <p:cNvPr id="10" name="TextBox 9">
            <a:extLst>
              <a:ext uri="{FF2B5EF4-FFF2-40B4-BE49-F238E27FC236}">
                <a16:creationId xmlns:a16="http://schemas.microsoft.com/office/drawing/2014/main" id="{0A65200D-AF4F-0C83-7FE8-0930B3450919}"/>
              </a:ext>
            </a:extLst>
          </p:cNvPr>
          <p:cNvSpPr txBox="1"/>
          <p:nvPr/>
        </p:nvSpPr>
        <p:spPr>
          <a:xfrm>
            <a:off x="821473" y="2296666"/>
            <a:ext cx="4913970" cy="276999"/>
          </a:xfrm>
          <a:prstGeom prst="rect">
            <a:avLst/>
          </a:prstGeom>
          <a:noFill/>
        </p:spPr>
        <p:txBody>
          <a:bodyPr wrap="square">
            <a:spAutoFit/>
          </a:bodyPr>
          <a:lstStyle/>
          <a:p>
            <a:pPr marL="457200" indent="-457200"/>
            <a:r>
              <a:rPr lang="en-SG" sz="600" i="1" dirty="0">
                <a:effectLst/>
                <a:latin typeface="Montserrat" pitchFamily="2" charset="77"/>
              </a:rPr>
              <a:t>Fig[6]: General Form of Optimization Problem</a:t>
            </a:r>
          </a:p>
          <a:p>
            <a:pPr marL="457200" indent="-457200"/>
            <a:r>
              <a:rPr lang="en-SG" sz="600" i="1" dirty="0" err="1">
                <a:effectLst/>
                <a:latin typeface="Montserrat" pitchFamily="2" charset="77"/>
              </a:rPr>
              <a:t>Tedrake</a:t>
            </a:r>
            <a:r>
              <a:rPr lang="en-SG" sz="600" i="1" dirty="0">
                <a:effectLst/>
                <a:latin typeface="Montserrat" pitchFamily="2" charset="77"/>
              </a:rPr>
              <a:t>, R. Ch. 10 - Trajectory Optimization</a:t>
            </a:r>
            <a:r>
              <a:rPr lang="en-SG" sz="600" dirty="0">
                <a:effectLst/>
                <a:latin typeface="Montserrat" pitchFamily="2" charset="77"/>
              </a:rPr>
              <a:t>. (n.d.). http://</a:t>
            </a:r>
            <a:r>
              <a:rPr lang="en-SG" sz="600" dirty="0" err="1">
                <a:effectLst/>
                <a:latin typeface="Montserrat" pitchFamily="2" charset="77"/>
              </a:rPr>
              <a:t>underactuated.mit.edu</a:t>
            </a:r>
            <a:r>
              <a:rPr lang="en-SG" sz="600" dirty="0">
                <a:effectLst/>
                <a:latin typeface="Montserrat" pitchFamily="2" charset="77"/>
              </a:rPr>
              <a:t>/</a:t>
            </a:r>
            <a:r>
              <a:rPr lang="en-SG" sz="600" dirty="0" err="1">
                <a:effectLst/>
                <a:latin typeface="Montserrat" pitchFamily="2" charset="77"/>
              </a:rPr>
              <a:t>trajopt.html</a:t>
            </a:r>
            <a:endParaRPr lang="en-SG" sz="600" dirty="0">
              <a:effectLst/>
              <a:latin typeface="Montserrat" pitchFamily="2" charset="77"/>
            </a:endParaRPr>
          </a:p>
        </p:txBody>
      </p:sp>
      <p:pic>
        <p:nvPicPr>
          <p:cNvPr id="12" name="Picture 11">
            <a:extLst>
              <a:ext uri="{FF2B5EF4-FFF2-40B4-BE49-F238E27FC236}">
                <a16:creationId xmlns:a16="http://schemas.microsoft.com/office/drawing/2014/main" id="{B8760EFF-DFD1-B489-9F38-8459E5461284}"/>
              </a:ext>
            </a:extLst>
          </p:cNvPr>
          <p:cNvPicPr>
            <a:picLocks noChangeAspect="1"/>
          </p:cNvPicPr>
          <p:nvPr/>
        </p:nvPicPr>
        <p:blipFill>
          <a:blip r:embed="rId4">
            <a:alphaModFix amt="16000"/>
          </a:blip>
          <a:stretch>
            <a:fillRect/>
          </a:stretch>
        </p:blipFill>
        <p:spPr>
          <a:xfrm>
            <a:off x="3025698" y="3043413"/>
            <a:ext cx="2270288" cy="965200"/>
          </a:xfrm>
          <a:prstGeom prst="rect">
            <a:avLst/>
          </a:prstGeom>
        </p:spPr>
      </p:pic>
      <p:sp>
        <p:nvSpPr>
          <p:cNvPr id="13" name="TextBox 12">
            <a:extLst>
              <a:ext uri="{FF2B5EF4-FFF2-40B4-BE49-F238E27FC236}">
                <a16:creationId xmlns:a16="http://schemas.microsoft.com/office/drawing/2014/main" id="{4FD6D7B7-512A-00B1-2F6E-5EE33E767840}"/>
              </a:ext>
            </a:extLst>
          </p:cNvPr>
          <p:cNvSpPr txBox="1"/>
          <p:nvPr/>
        </p:nvSpPr>
        <p:spPr>
          <a:xfrm>
            <a:off x="821473" y="3225931"/>
            <a:ext cx="2553629" cy="600164"/>
          </a:xfrm>
          <a:prstGeom prst="rect">
            <a:avLst/>
          </a:prstGeom>
          <a:noFill/>
        </p:spPr>
        <p:txBody>
          <a:bodyPr wrap="square" rtlCol="0">
            <a:spAutoFit/>
          </a:bodyPr>
          <a:lstStyle/>
          <a:p>
            <a:r>
              <a:rPr lang="en-US" sz="1100" i="1" dirty="0">
                <a:latin typeface="Montserrat" pitchFamily="2" charset="77"/>
              </a:rPr>
              <a:t>Hardware Requirements</a:t>
            </a:r>
          </a:p>
          <a:p>
            <a:pPr marL="285750" indent="-285750">
              <a:buFont typeface="Arial" panose="020B0604020202020204" pitchFamily="34" charset="0"/>
              <a:buChar char="•"/>
            </a:pPr>
            <a:r>
              <a:rPr lang="en-US" sz="1100" dirty="0">
                <a:latin typeface="Montserrat" pitchFamily="2" charset="77"/>
              </a:rPr>
              <a:t>INTEL NUC 10 </a:t>
            </a:r>
          </a:p>
          <a:p>
            <a:pPr marL="285750" indent="-285750">
              <a:buFont typeface="Arial" panose="020B0604020202020204" pitchFamily="34" charset="0"/>
              <a:buChar char="•"/>
            </a:pPr>
            <a:r>
              <a:rPr lang="en-US" sz="1100" dirty="0">
                <a:latin typeface="Montserrat" pitchFamily="2" charset="77"/>
              </a:rPr>
              <a:t>64GB RAM</a:t>
            </a:r>
          </a:p>
        </p:txBody>
      </p:sp>
      <p:sp>
        <p:nvSpPr>
          <p:cNvPr id="4" name="Chevron 3">
            <a:extLst>
              <a:ext uri="{FF2B5EF4-FFF2-40B4-BE49-F238E27FC236}">
                <a16:creationId xmlns:a16="http://schemas.microsoft.com/office/drawing/2014/main" id="{9E021CB9-3BA3-590C-FDA4-B6CBAD280177}"/>
              </a:ext>
            </a:extLst>
          </p:cNvPr>
          <p:cNvSpPr/>
          <p:nvPr/>
        </p:nvSpPr>
        <p:spPr>
          <a:xfrm>
            <a:off x="5492341" y="1255906"/>
            <a:ext cx="631902" cy="2631688"/>
          </a:xfrm>
          <a:prstGeom prst="chevron">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ounded Rectangle 5">
            <a:extLst>
              <a:ext uri="{FF2B5EF4-FFF2-40B4-BE49-F238E27FC236}">
                <a16:creationId xmlns:a16="http://schemas.microsoft.com/office/drawing/2014/main" id="{37644FEB-A191-63A2-6EC8-EF0AA2125A4D}"/>
              </a:ext>
            </a:extLst>
          </p:cNvPr>
          <p:cNvSpPr/>
          <p:nvPr/>
        </p:nvSpPr>
        <p:spPr>
          <a:xfrm>
            <a:off x="6320598" y="1017725"/>
            <a:ext cx="2132596" cy="34638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100" b="1" dirty="0">
                <a:solidFill>
                  <a:srgbClr val="03316E"/>
                </a:solidFill>
                <a:latin typeface="Montserrat" pitchFamily="2" charset="77"/>
              </a:rPr>
              <a:t>Unconstrained Optimization</a:t>
            </a:r>
          </a:p>
          <a:p>
            <a:pPr marL="139700" indent="0" algn="ctr">
              <a:buNone/>
            </a:pPr>
            <a:endParaRPr lang="en-US" sz="1100" dirty="0">
              <a:solidFill>
                <a:srgbClr val="03316E"/>
              </a:solidFill>
              <a:latin typeface="Montserrat" pitchFamily="2" charset="77"/>
            </a:endParaRPr>
          </a:p>
          <a:p>
            <a:pPr marL="139700" indent="0" algn="ctr">
              <a:buNone/>
            </a:pPr>
            <a:r>
              <a:rPr lang="en-US" sz="1100" b="1" dirty="0">
                <a:solidFill>
                  <a:srgbClr val="03316E"/>
                </a:solidFill>
                <a:latin typeface="Montserrat" pitchFamily="2" charset="77"/>
              </a:rPr>
              <a:t>GCOPTER</a:t>
            </a:r>
            <a:r>
              <a:rPr lang="en-US" sz="1100" dirty="0">
                <a:solidFill>
                  <a:srgbClr val="03316E"/>
                </a:solidFill>
                <a:latin typeface="Montserrat" pitchFamily="2" charset="77"/>
              </a:rPr>
              <a:t>: An optimization-based framework for multicopter trajectory planning, developed on </a:t>
            </a:r>
            <a:r>
              <a:rPr lang="en-US" sz="1100" i="1" dirty="0">
                <a:solidFill>
                  <a:srgbClr val="03316E"/>
                </a:solidFill>
                <a:latin typeface="Montserrat" pitchFamily="2" charset="77"/>
              </a:rPr>
              <a:t>novel optimality conditions </a:t>
            </a:r>
            <a:r>
              <a:rPr lang="en-US" sz="1100" dirty="0">
                <a:solidFill>
                  <a:srgbClr val="03316E"/>
                </a:solidFill>
                <a:latin typeface="Montserrat" pitchFamily="2" charset="77"/>
              </a:rPr>
              <a:t>for </a:t>
            </a:r>
            <a:r>
              <a:rPr lang="en-US" sz="1100" i="1" dirty="0">
                <a:solidFill>
                  <a:srgbClr val="03316E"/>
                </a:solidFill>
                <a:latin typeface="Montserrat" pitchFamily="2" charset="77"/>
              </a:rPr>
              <a:t>unconstrained control effort minimization.</a:t>
            </a:r>
          </a:p>
        </p:txBody>
      </p:sp>
    </p:spTree>
    <p:extLst>
      <p:ext uri="{BB962C8B-B14F-4D97-AF65-F5344CB8AC3E}">
        <p14:creationId xmlns:p14="http://schemas.microsoft.com/office/powerpoint/2010/main" val="2216415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5B65BA-E7CE-DC20-6ED8-468C0FEB62DB}"/>
              </a:ext>
            </a:extLst>
          </p:cNvPr>
          <p:cNvSpPr/>
          <p:nvPr/>
        </p:nvSpPr>
        <p:spPr>
          <a:xfrm>
            <a:off x="690806" y="2037794"/>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400" dirty="0">
                <a:solidFill>
                  <a:srgbClr val="03316E"/>
                </a:solidFill>
              </a:rPr>
              <a:t>To compare and benchmark the performance of RMADER against GCOPTER for autonomous flight, emulated by simulations done in ROS on Ubuntu 20.06.</a:t>
            </a:r>
          </a:p>
        </p:txBody>
      </p:sp>
      <p:sp>
        <p:nvSpPr>
          <p:cNvPr id="10" name="Title 2">
            <a:extLst>
              <a:ext uri="{FF2B5EF4-FFF2-40B4-BE49-F238E27FC236}">
                <a16:creationId xmlns:a16="http://schemas.microsoft.com/office/drawing/2014/main" id="{948D8058-3DD9-A2F8-71EE-60659AF0A715}"/>
              </a:ext>
            </a:extLst>
          </p:cNvPr>
          <p:cNvSpPr>
            <a:spLocks noGrp="1"/>
          </p:cNvSpPr>
          <p:nvPr>
            <p:ph type="title"/>
          </p:nvPr>
        </p:nvSpPr>
        <p:spPr>
          <a:xfrm>
            <a:off x="720000" y="1465094"/>
            <a:ext cx="7704000" cy="572700"/>
          </a:xfrm>
        </p:spPr>
        <p:txBody>
          <a:bodyPr/>
          <a:lstStyle/>
          <a:p>
            <a:r>
              <a:rPr lang="en-US" sz="2400" dirty="0"/>
              <a:t>Revised Problem Statement</a:t>
            </a:r>
          </a:p>
        </p:txBody>
      </p:sp>
    </p:spTree>
    <p:extLst>
      <p:ext uri="{BB962C8B-B14F-4D97-AF65-F5344CB8AC3E}">
        <p14:creationId xmlns:p14="http://schemas.microsoft.com/office/powerpoint/2010/main" val="240003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1E17-323F-8BA9-6887-691980C6BAC8}"/>
              </a:ext>
            </a:extLst>
          </p:cNvPr>
          <p:cNvSpPr>
            <a:spLocks noGrp="1"/>
          </p:cNvSpPr>
          <p:nvPr>
            <p:ph type="title"/>
          </p:nvPr>
        </p:nvSpPr>
        <p:spPr/>
        <p:txBody>
          <a:bodyPr/>
          <a:lstStyle/>
          <a:p>
            <a:r>
              <a:rPr lang="en-US" dirty="0"/>
              <a:t>Setup of Test Space</a:t>
            </a:r>
          </a:p>
        </p:txBody>
      </p:sp>
      <p:sp>
        <p:nvSpPr>
          <p:cNvPr id="3" name="Text Placeholder 2">
            <a:extLst>
              <a:ext uri="{FF2B5EF4-FFF2-40B4-BE49-F238E27FC236}">
                <a16:creationId xmlns:a16="http://schemas.microsoft.com/office/drawing/2014/main" id="{8E3D31C4-2E59-00C9-0400-CE7C378DA68E}"/>
              </a:ext>
            </a:extLst>
          </p:cNvPr>
          <p:cNvSpPr>
            <a:spLocks noGrp="1"/>
          </p:cNvSpPr>
          <p:nvPr>
            <p:ph type="body" idx="1"/>
          </p:nvPr>
        </p:nvSpPr>
        <p:spPr/>
        <p:txBody>
          <a:bodyPr/>
          <a:lstStyle/>
          <a:p>
            <a:pPr>
              <a:lnSpc>
                <a:spcPct val="150000"/>
              </a:lnSpc>
            </a:pPr>
            <a:r>
              <a:rPr lang="en-US" dirty="0"/>
              <a:t>Was found that performance of the path planner depended </a:t>
            </a:r>
            <a:r>
              <a:rPr lang="en-US" i="1" dirty="0"/>
              <a:t>heavily</a:t>
            </a:r>
            <a:r>
              <a:rPr lang="en-US" dirty="0"/>
              <a:t> on the </a:t>
            </a:r>
            <a:r>
              <a:rPr lang="en-US" b="1" dirty="0"/>
              <a:t>computational resources available</a:t>
            </a:r>
            <a:r>
              <a:rPr lang="en-US" dirty="0"/>
              <a:t>, as well as the </a:t>
            </a:r>
            <a:r>
              <a:rPr lang="en-US" b="1" dirty="0"/>
              <a:t>number of discretization intervals</a:t>
            </a:r>
            <a:r>
              <a:rPr lang="en-US" dirty="0"/>
              <a:t>.</a:t>
            </a:r>
          </a:p>
          <a:p>
            <a:pPr>
              <a:lnSpc>
                <a:spcPct val="150000"/>
              </a:lnSpc>
            </a:pPr>
            <a:r>
              <a:rPr lang="en-US" dirty="0"/>
              <a:t>Test was conducted over a Euclidean distance of ~30m </a:t>
            </a:r>
          </a:p>
          <a:p>
            <a:pPr lvl="1">
              <a:lnSpc>
                <a:spcPct val="150000"/>
              </a:lnSpc>
              <a:buClr>
                <a:srgbClr val="03316E"/>
              </a:buClr>
            </a:pPr>
            <a:r>
              <a:rPr lang="en-US" dirty="0">
                <a:solidFill>
                  <a:srgbClr val="03316E"/>
                </a:solidFill>
              </a:rPr>
              <a:t>(-10, 10, 0) </a:t>
            </a:r>
            <a:r>
              <a:rPr lang="en-US" dirty="0">
                <a:solidFill>
                  <a:srgbClr val="03316E"/>
                </a:solidFill>
                <a:sym typeface="Wingdings" pitchFamily="2" charset="2"/>
              </a:rPr>
              <a:t> (10, -10, 0)</a:t>
            </a:r>
          </a:p>
          <a:p>
            <a:pPr>
              <a:lnSpc>
                <a:spcPct val="150000"/>
              </a:lnSpc>
            </a:pPr>
            <a:r>
              <a:rPr lang="en-US" dirty="0">
                <a:sym typeface="Wingdings" pitchFamily="2" charset="2"/>
              </a:rPr>
              <a:t>Maze was set to be the same over 50 simulations for both GCOPTER and RMADER</a:t>
            </a:r>
          </a:p>
          <a:p>
            <a:pPr>
              <a:lnSpc>
                <a:spcPct val="150000"/>
              </a:lnSpc>
            </a:pPr>
            <a:r>
              <a:rPr lang="en-US" dirty="0">
                <a:solidFill>
                  <a:srgbClr val="03316E"/>
                </a:solidFill>
                <a:sym typeface="Wingdings" pitchFamily="2" charset="2"/>
              </a:rPr>
              <a:t>Optimization in RMADER used the NLOPT Solver</a:t>
            </a:r>
          </a:p>
          <a:p>
            <a:pPr>
              <a:lnSpc>
                <a:spcPct val="150000"/>
              </a:lnSpc>
            </a:pPr>
            <a:r>
              <a:rPr lang="en-US" dirty="0">
                <a:sym typeface="Wingdings" pitchFamily="2" charset="2"/>
              </a:rPr>
              <a:t>Default settings for RMADER: 100 discretization Intervals</a:t>
            </a:r>
          </a:p>
          <a:p>
            <a:pPr>
              <a:lnSpc>
                <a:spcPct val="150000"/>
              </a:lnSpc>
            </a:pPr>
            <a:r>
              <a:rPr lang="en-US" dirty="0">
                <a:solidFill>
                  <a:srgbClr val="03316E"/>
                </a:solidFill>
                <a:sym typeface="Wingdings" pitchFamily="2" charset="2"/>
              </a:rPr>
              <a:t>Default Settings for GCOPTER: 16 Discretization Intervals</a:t>
            </a:r>
            <a:endParaRPr lang="en-US" dirty="0">
              <a:solidFill>
                <a:srgbClr val="03316E"/>
              </a:solidFill>
            </a:endParaRPr>
          </a:p>
          <a:p>
            <a:endParaRPr lang="en-US" dirty="0"/>
          </a:p>
        </p:txBody>
      </p:sp>
    </p:spTree>
    <p:extLst>
      <p:ext uri="{BB962C8B-B14F-4D97-AF65-F5344CB8AC3E}">
        <p14:creationId xmlns:p14="http://schemas.microsoft.com/office/powerpoint/2010/main" val="756156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0A861-BB07-40DE-A3FC-180D4E11265C}"/>
              </a:ext>
            </a:extLst>
          </p:cNvPr>
          <p:cNvSpPr>
            <a:spLocks noGrp="1"/>
          </p:cNvSpPr>
          <p:nvPr>
            <p:ph type="title"/>
          </p:nvPr>
        </p:nvSpPr>
        <p:spPr/>
        <p:txBody>
          <a:bodyPr/>
          <a:lstStyle/>
          <a:p>
            <a:r>
              <a:rPr lang="en-US" dirty="0"/>
              <a:t>Setup of Emulation Environment </a:t>
            </a:r>
            <a:endParaRPr lang="en-AU" dirty="0"/>
          </a:p>
        </p:txBody>
      </p:sp>
      <p:sp>
        <p:nvSpPr>
          <p:cNvPr id="5" name="Text Placeholder 4">
            <a:extLst>
              <a:ext uri="{FF2B5EF4-FFF2-40B4-BE49-F238E27FC236}">
                <a16:creationId xmlns:a16="http://schemas.microsoft.com/office/drawing/2014/main" id="{664BA87B-C445-4DE3-BAF8-B629D6C74466}"/>
              </a:ext>
            </a:extLst>
          </p:cNvPr>
          <p:cNvSpPr>
            <a:spLocks noGrp="1"/>
          </p:cNvSpPr>
          <p:nvPr>
            <p:ph type="body" idx="1"/>
          </p:nvPr>
        </p:nvSpPr>
        <p:spPr>
          <a:xfrm>
            <a:off x="5096540" y="1104975"/>
            <a:ext cx="3593804" cy="3463800"/>
          </a:xfrm>
        </p:spPr>
        <p:txBody>
          <a:bodyPr/>
          <a:lstStyle/>
          <a:p>
            <a:r>
              <a:rPr lang="en-US" dirty="0"/>
              <a:t>RMADER: CGAL Library</a:t>
            </a:r>
          </a:p>
          <a:p>
            <a:endParaRPr lang="en-US" dirty="0"/>
          </a:p>
          <a:p>
            <a:r>
              <a:rPr lang="en-US" dirty="0"/>
              <a:t>GCOPTER: </a:t>
            </a:r>
            <a:r>
              <a:rPr lang="en-US" dirty="0" err="1"/>
              <a:t>mockamap</a:t>
            </a:r>
            <a:r>
              <a:rPr lang="en-US" dirty="0"/>
              <a:t> Library</a:t>
            </a:r>
          </a:p>
          <a:p>
            <a:endParaRPr lang="en-US" dirty="0"/>
          </a:p>
          <a:p>
            <a:r>
              <a:rPr lang="en-US" dirty="0"/>
              <a:t>Identical maps created in both libraries using a random seed (123)</a:t>
            </a:r>
          </a:p>
          <a:p>
            <a:endParaRPr lang="en-US" dirty="0"/>
          </a:p>
          <a:p>
            <a:r>
              <a:rPr lang="en-US" dirty="0"/>
              <a:t>Emulation carried out in ROS, visualized using </a:t>
            </a:r>
            <a:r>
              <a:rPr lang="en-US" dirty="0" err="1"/>
              <a:t>RViz</a:t>
            </a:r>
            <a:endParaRPr lang="en-US" dirty="0"/>
          </a:p>
          <a:p>
            <a:endParaRPr lang="en-US" dirty="0"/>
          </a:p>
          <a:p>
            <a:r>
              <a:rPr lang="en-US" dirty="0"/>
              <a:t>Test automation script written in bash to execute n=50 runs per simulation.</a:t>
            </a:r>
            <a:endParaRPr lang="en-AU" dirty="0"/>
          </a:p>
        </p:txBody>
      </p:sp>
      <p:pic>
        <p:nvPicPr>
          <p:cNvPr id="4" name="Picture 3">
            <a:extLst>
              <a:ext uri="{FF2B5EF4-FFF2-40B4-BE49-F238E27FC236}">
                <a16:creationId xmlns:a16="http://schemas.microsoft.com/office/drawing/2014/main" id="{799D62C5-4ABB-43F3-8B3F-865710215ADB}"/>
              </a:ext>
            </a:extLst>
          </p:cNvPr>
          <p:cNvPicPr>
            <a:picLocks noChangeAspect="1"/>
          </p:cNvPicPr>
          <p:nvPr/>
        </p:nvPicPr>
        <p:blipFill>
          <a:blip r:embed="rId3"/>
          <a:stretch>
            <a:fillRect/>
          </a:stretch>
        </p:blipFill>
        <p:spPr>
          <a:xfrm>
            <a:off x="720000" y="1104975"/>
            <a:ext cx="4326690" cy="3463800"/>
          </a:xfrm>
          <a:prstGeom prst="rect">
            <a:avLst/>
          </a:prstGeom>
        </p:spPr>
      </p:pic>
      <p:sp>
        <p:nvSpPr>
          <p:cNvPr id="6" name="TextBox 5">
            <a:extLst>
              <a:ext uri="{FF2B5EF4-FFF2-40B4-BE49-F238E27FC236}">
                <a16:creationId xmlns:a16="http://schemas.microsoft.com/office/drawing/2014/main" id="{A5751F07-3906-428B-8591-A4282B724391}"/>
              </a:ext>
            </a:extLst>
          </p:cNvPr>
          <p:cNvSpPr txBox="1"/>
          <p:nvPr/>
        </p:nvSpPr>
        <p:spPr>
          <a:xfrm>
            <a:off x="627619" y="4542428"/>
            <a:ext cx="3875424" cy="184666"/>
          </a:xfrm>
          <a:prstGeom prst="rect">
            <a:avLst/>
          </a:prstGeom>
          <a:noFill/>
        </p:spPr>
        <p:txBody>
          <a:bodyPr wrap="square">
            <a:spAutoFit/>
          </a:bodyPr>
          <a:lstStyle/>
          <a:p>
            <a:r>
              <a:rPr lang="en-SG" sz="600" dirty="0">
                <a:effectLst/>
                <a:latin typeface="Montserrat" pitchFamily="2" charset="77"/>
              </a:rPr>
              <a:t>Fig[6]: Obstacle Setup (</a:t>
            </a:r>
            <a:r>
              <a:rPr lang="en-SG" sz="600" dirty="0" err="1">
                <a:effectLst/>
                <a:latin typeface="Montserrat" pitchFamily="2" charset="77"/>
              </a:rPr>
              <a:t>RViz</a:t>
            </a:r>
            <a:r>
              <a:rPr lang="en-SG" sz="600" dirty="0">
                <a:effectLst/>
                <a:latin typeface="Montserrat" pitchFamily="2" charset="77"/>
              </a:rPr>
              <a:t>)</a:t>
            </a:r>
          </a:p>
        </p:txBody>
      </p:sp>
    </p:spTree>
    <p:extLst>
      <p:ext uri="{BB962C8B-B14F-4D97-AF65-F5344CB8AC3E}">
        <p14:creationId xmlns:p14="http://schemas.microsoft.com/office/powerpoint/2010/main" val="1301966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Path Planner (</a:t>
            </a:r>
            <a:r>
              <a:rPr lang="en-US" sz="2400" dirty="0" err="1"/>
              <a:t>RViz</a:t>
            </a:r>
            <a:r>
              <a:rPr lang="en-US" sz="2400" dirty="0"/>
              <a:t>)</a:t>
            </a:r>
            <a:br>
              <a:rPr lang="en-US" sz="2400" dirty="0"/>
            </a:br>
            <a:endParaRPr lang="en-US" sz="2400" dirty="0"/>
          </a:p>
        </p:txBody>
      </p:sp>
      <p:sp>
        <p:nvSpPr>
          <p:cNvPr id="10" name="Text Placeholder 2">
            <a:extLst>
              <a:ext uri="{FF2B5EF4-FFF2-40B4-BE49-F238E27FC236}">
                <a16:creationId xmlns:a16="http://schemas.microsoft.com/office/drawing/2014/main" id="{5147599C-2BAF-4638-91F9-EB1F7E5C6E84}"/>
              </a:ext>
            </a:extLst>
          </p:cNvPr>
          <p:cNvSpPr>
            <a:spLocks noGrp="1"/>
          </p:cNvSpPr>
          <p:nvPr>
            <p:ph type="body" idx="1"/>
          </p:nvPr>
        </p:nvSpPr>
        <p:spPr>
          <a:xfrm>
            <a:off x="1180975" y="1145084"/>
            <a:ext cx="2212483" cy="261646"/>
          </a:xfrm>
        </p:spPr>
        <p:txBody>
          <a:bodyPr/>
          <a:lstStyle/>
          <a:p>
            <a:pPr marL="139700" indent="0" algn="ctr">
              <a:buNone/>
            </a:pPr>
            <a:r>
              <a:rPr lang="en-US" b="1" dirty="0"/>
              <a:t>RMADER </a:t>
            </a:r>
          </a:p>
        </p:txBody>
      </p:sp>
      <p:pic>
        <p:nvPicPr>
          <p:cNvPr id="3" name="Picture 2">
            <a:extLst>
              <a:ext uri="{FF2B5EF4-FFF2-40B4-BE49-F238E27FC236}">
                <a16:creationId xmlns:a16="http://schemas.microsoft.com/office/drawing/2014/main" id="{3DCAE341-9740-4430-BB87-F3FF06245198}"/>
              </a:ext>
            </a:extLst>
          </p:cNvPr>
          <p:cNvPicPr>
            <a:picLocks noChangeAspect="1"/>
          </p:cNvPicPr>
          <p:nvPr/>
        </p:nvPicPr>
        <p:blipFill>
          <a:blip r:embed="rId3"/>
          <a:stretch>
            <a:fillRect/>
          </a:stretch>
        </p:blipFill>
        <p:spPr>
          <a:xfrm>
            <a:off x="0" y="1517544"/>
            <a:ext cx="4572000" cy="3033701"/>
          </a:xfrm>
          <a:prstGeom prst="rect">
            <a:avLst/>
          </a:prstGeom>
        </p:spPr>
      </p:pic>
      <p:pic>
        <p:nvPicPr>
          <p:cNvPr id="7" name="Picture 6">
            <a:extLst>
              <a:ext uri="{FF2B5EF4-FFF2-40B4-BE49-F238E27FC236}">
                <a16:creationId xmlns:a16="http://schemas.microsoft.com/office/drawing/2014/main" id="{C6B1F4B5-5657-4C15-B9E2-D0A2628B3E95}"/>
              </a:ext>
            </a:extLst>
          </p:cNvPr>
          <p:cNvPicPr>
            <a:picLocks noChangeAspect="1"/>
          </p:cNvPicPr>
          <p:nvPr/>
        </p:nvPicPr>
        <p:blipFill>
          <a:blip r:embed="rId4"/>
          <a:stretch>
            <a:fillRect/>
          </a:stretch>
        </p:blipFill>
        <p:spPr>
          <a:xfrm>
            <a:off x="4572000" y="1517544"/>
            <a:ext cx="4572000" cy="3033701"/>
          </a:xfrm>
          <a:prstGeom prst="rect">
            <a:avLst/>
          </a:prstGeom>
        </p:spPr>
      </p:pic>
      <p:sp>
        <p:nvSpPr>
          <p:cNvPr id="8" name="TextBox 7">
            <a:extLst>
              <a:ext uri="{FF2B5EF4-FFF2-40B4-BE49-F238E27FC236}">
                <a16:creationId xmlns:a16="http://schemas.microsoft.com/office/drawing/2014/main" id="{578F06C5-DF08-4E3B-A606-A9AB5B3ADDC4}"/>
              </a:ext>
            </a:extLst>
          </p:cNvPr>
          <p:cNvSpPr txBox="1"/>
          <p:nvPr/>
        </p:nvSpPr>
        <p:spPr>
          <a:xfrm>
            <a:off x="-79885" y="4513809"/>
            <a:ext cx="3875424" cy="184666"/>
          </a:xfrm>
          <a:prstGeom prst="rect">
            <a:avLst/>
          </a:prstGeom>
          <a:noFill/>
        </p:spPr>
        <p:txBody>
          <a:bodyPr wrap="square">
            <a:spAutoFit/>
          </a:bodyPr>
          <a:lstStyle/>
          <a:p>
            <a:r>
              <a:rPr lang="en-SG" sz="600" dirty="0">
                <a:effectLst/>
                <a:latin typeface="Montserrat" pitchFamily="2" charset="77"/>
              </a:rPr>
              <a:t>Fig[7]: Path Generated by RMADER (</a:t>
            </a:r>
            <a:r>
              <a:rPr lang="en-SG" sz="600" dirty="0" err="1">
                <a:effectLst/>
                <a:latin typeface="Montserrat" pitchFamily="2" charset="77"/>
              </a:rPr>
              <a:t>RViz</a:t>
            </a:r>
            <a:r>
              <a:rPr lang="en-SG" sz="600" dirty="0">
                <a:effectLst/>
                <a:latin typeface="Montserrat" pitchFamily="2" charset="77"/>
              </a:rPr>
              <a:t>)</a:t>
            </a:r>
          </a:p>
        </p:txBody>
      </p:sp>
      <p:sp>
        <p:nvSpPr>
          <p:cNvPr id="9" name="TextBox 8">
            <a:extLst>
              <a:ext uri="{FF2B5EF4-FFF2-40B4-BE49-F238E27FC236}">
                <a16:creationId xmlns:a16="http://schemas.microsoft.com/office/drawing/2014/main" id="{4B7F8D53-B2BD-4A11-B686-CF816F91F495}"/>
              </a:ext>
            </a:extLst>
          </p:cNvPr>
          <p:cNvSpPr txBox="1"/>
          <p:nvPr/>
        </p:nvSpPr>
        <p:spPr>
          <a:xfrm>
            <a:off x="4492115" y="4513809"/>
            <a:ext cx="3875424" cy="184666"/>
          </a:xfrm>
          <a:prstGeom prst="rect">
            <a:avLst/>
          </a:prstGeom>
          <a:noFill/>
        </p:spPr>
        <p:txBody>
          <a:bodyPr wrap="square">
            <a:spAutoFit/>
          </a:bodyPr>
          <a:lstStyle/>
          <a:p>
            <a:r>
              <a:rPr lang="en-SG" sz="600" dirty="0">
                <a:effectLst/>
                <a:latin typeface="Montserrat" pitchFamily="2" charset="77"/>
              </a:rPr>
              <a:t>Fig[7]: Path Generated by GCOPTER (</a:t>
            </a:r>
            <a:r>
              <a:rPr lang="en-SG" sz="600" dirty="0" err="1">
                <a:effectLst/>
                <a:latin typeface="Montserrat" pitchFamily="2" charset="77"/>
              </a:rPr>
              <a:t>RViz</a:t>
            </a:r>
            <a:r>
              <a:rPr lang="en-SG" sz="600" dirty="0">
                <a:effectLst/>
                <a:latin typeface="Montserrat" pitchFamily="2" charset="77"/>
              </a:rPr>
              <a:t>)</a:t>
            </a:r>
          </a:p>
        </p:txBody>
      </p:sp>
      <p:sp>
        <p:nvSpPr>
          <p:cNvPr id="11" name="Text Placeholder 2">
            <a:extLst>
              <a:ext uri="{FF2B5EF4-FFF2-40B4-BE49-F238E27FC236}">
                <a16:creationId xmlns:a16="http://schemas.microsoft.com/office/drawing/2014/main" id="{B1EAAD2F-5870-4260-AA47-781D378A9F70}"/>
              </a:ext>
            </a:extLst>
          </p:cNvPr>
          <p:cNvSpPr txBox="1">
            <a:spLocks/>
          </p:cNvSpPr>
          <p:nvPr/>
        </p:nvSpPr>
        <p:spPr>
          <a:xfrm>
            <a:off x="4746146" y="1145084"/>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a:t>
            </a:r>
          </a:p>
        </p:txBody>
      </p:sp>
      <p:sp>
        <p:nvSpPr>
          <p:cNvPr id="4" name="TextBox 3">
            <a:extLst>
              <a:ext uri="{FF2B5EF4-FFF2-40B4-BE49-F238E27FC236}">
                <a16:creationId xmlns:a16="http://schemas.microsoft.com/office/drawing/2014/main" id="{F2402911-1AF9-9A08-CE27-8FD4CC3D78E1}"/>
              </a:ext>
            </a:extLst>
          </p:cNvPr>
          <p:cNvSpPr txBox="1"/>
          <p:nvPr/>
        </p:nvSpPr>
        <p:spPr>
          <a:xfrm>
            <a:off x="8261400" y="3425902"/>
            <a:ext cx="708454" cy="200055"/>
          </a:xfrm>
          <a:prstGeom prst="rect">
            <a:avLst/>
          </a:prstGeom>
          <a:noFill/>
        </p:spPr>
        <p:txBody>
          <a:bodyPr wrap="square" rtlCol="0">
            <a:spAutoFit/>
          </a:bodyPr>
          <a:lstStyle/>
          <a:p>
            <a:r>
              <a:rPr lang="en-US" sz="700" b="1" dirty="0">
                <a:solidFill>
                  <a:srgbClr val="C30A09"/>
                </a:solidFill>
              </a:rPr>
              <a:t>(-10, 10, 0)</a:t>
            </a:r>
          </a:p>
        </p:txBody>
      </p:sp>
      <p:sp>
        <p:nvSpPr>
          <p:cNvPr id="5" name="TextBox 4">
            <a:extLst>
              <a:ext uri="{FF2B5EF4-FFF2-40B4-BE49-F238E27FC236}">
                <a16:creationId xmlns:a16="http://schemas.microsoft.com/office/drawing/2014/main" id="{F7B85068-DB5D-218D-DE6D-9580FC45B9F3}"/>
              </a:ext>
            </a:extLst>
          </p:cNvPr>
          <p:cNvSpPr txBox="1"/>
          <p:nvPr/>
        </p:nvSpPr>
        <p:spPr>
          <a:xfrm>
            <a:off x="4025390" y="3573305"/>
            <a:ext cx="708454" cy="200055"/>
          </a:xfrm>
          <a:prstGeom prst="rect">
            <a:avLst/>
          </a:prstGeom>
          <a:noFill/>
        </p:spPr>
        <p:txBody>
          <a:bodyPr wrap="square" rtlCol="0">
            <a:spAutoFit/>
          </a:bodyPr>
          <a:lstStyle/>
          <a:p>
            <a:r>
              <a:rPr lang="en-US" sz="700" b="1" dirty="0">
                <a:solidFill>
                  <a:srgbClr val="C30A09"/>
                </a:solidFill>
              </a:rPr>
              <a:t>(-10, 10, 0)</a:t>
            </a:r>
          </a:p>
        </p:txBody>
      </p:sp>
      <p:sp>
        <p:nvSpPr>
          <p:cNvPr id="6" name="TextBox 5">
            <a:extLst>
              <a:ext uri="{FF2B5EF4-FFF2-40B4-BE49-F238E27FC236}">
                <a16:creationId xmlns:a16="http://schemas.microsoft.com/office/drawing/2014/main" id="{B8902C90-70C2-499A-DE27-D8DF15139D2C}"/>
              </a:ext>
            </a:extLst>
          </p:cNvPr>
          <p:cNvSpPr txBox="1"/>
          <p:nvPr/>
        </p:nvSpPr>
        <p:spPr>
          <a:xfrm>
            <a:off x="4484927" y="2947636"/>
            <a:ext cx="708454" cy="200055"/>
          </a:xfrm>
          <a:prstGeom prst="rect">
            <a:avLst/>
          </a:prstGeom>
          <a:noFill/>
        </p:spPr>
        <p:txBody>
          <a:bodyPr wrap="square" rtlCol="0">
            <a:spAutoFit/>
          </a:bodyPr>
          <a:lstStyle/>
          <a:p>
            <a:r>
              <a:rPr lang="en-US" sz="700" b="1" dirty="0">
                <a:solidFill>
                  <a:srgbClr val="0070C0"/>
                </a:solidFill>
              </a:rPr>
              <a:t>(10, -10, 0)</a:t>
            </a:r>
          </a:p>
        </p:txBody>
      </p:sp>
      <p:sp>
        <p:nvSpPr>
          <p:cNvPr id="12" name="TextBox 11">
            <a:extLst>
              <a:ext uri="{FF2B5EF4-FFF2-40B4-BE49-F238E27FC236}">
                <a16:creationId xmlns:a16="http://schemas.microsoft.com/office/drawing/2014/main" id="{674295C9-FF03-993E-1AAD-34E950E97614}"/>
              </a:ext>
            </a:extLst>
          </p:cNvPr>
          <p:cNvSpPr txBox="1"/>
          <p:nvPr/>
        </p:nvSpPr>
        <p:spPr>
          <a:xfrm>
            <a:off x="-19066" y="3079170"/>
            <a:ext cx="708454" cy="200055"/>
          </a:xfrm>
          <a:prstGeom prst="rect">
            <a:avLst/>
          </a:prstGeom>
          <a:noFill/>
        </p:spPr>
        <p:txBody>
          <a:bodyPr wrap="square" rtlCol="0">
            <a:spAutoFit/>
          </a:bodyPr>
          <a:lstStyle/>
          <a:p>
            <a:r>
              <a:rPr lang="en-US" sz="700" b="1" dirty="0">
                <a:solidFill>
                  <a:srgbClr val="0070C0"/>
                </a:solidFill>
              </a:rPr>
              <a:t>(10, -10, 0)</a:t>
            </a:r>
          </a:p>
        </p:txBody>
      </p:sp>
      <p:sp>
        <p:nvSpPr>
          <p:cNvPr id="13" name="Oval 12">
            <a:extLst>
              <a:ext uri="{FF2B5EF4-FFF2-40B4-BE49-F238E27FC236}">
                <a16:creationId xmlns:a16="http://schemas.microsoft.com/office/drawing/2014/main" id="{3F514A25-D1D2-3767-DA6C-01734272F0AE}"/>
              </a:ext>
            </a:extLst>
          </p:cNvPr>
          <p:cNvSpPr/>
          <p:nvPr/>
        </p:nvSpPr>
        <p:spPr>
          <a:xfrm>
            <a:off x="180990" y="3322507"/>
            <a:ext cx="90616" cy="9061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054A1D-A334-61DA-2750-188AFFA40C4A}"/>
              </a:ext>
            </a:extLst>
          </p:cNvPr>
          <p:cNvSpPr/>
          <p:nvPr/>
        </p:nvSpPr>
        <p:spPr>
          <a:xfrm>
            <a:off x="4733844" y="312381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9C6C7E1-3F3D-17CA-3B7E-FB2250EA43F9}"/>
              </a:ext>
            </a:extLst>
          </p:cNvPr>
          <p:cNvSpPr/>
          <p:nvPr/>
        </p:nvSpPr>
        <p:spPr>
          <a:xfrm>
            <a:off x="132769" y="3267244"/>
            <a:ext cx="184666" cy="184666"/>
          </a:xfrm>
          <a:prstGeom prst="ellipse">
            <a:avLst/>
          </a:prstGeom>
          <a:solidFill>
            <a:schemeClr val="tx2">
              <a:lumMod val="60000"/>
              <a:lumOff val="40000"/>
            </a:schemeClr>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EEA1CF33-BC5E-BDC2-169A-17044403DEE8}"/>
              </a:ext>
            </a:extLst>
          </p:cNvPr>
          <p:cNvSpPr/>
          <p:nvPr/>
        </p:nvSpPr>
        <p:spPr>
          <a:xfrm>
            <a:off x="8454612" y="3241236"/>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2D54879-A73A-C9C2-699C-9AE028A7B7B0}"/>
              </a:ext>
            </a:extLst>
          </p:cNvPr>
          <p:cNvSpPr/>
          <p:nvPr/>
        </p:nvSpPr>
        <p:spPr>
          <a:xfrm>
            <a:off x="4307449" y="3388639"/>
            <a:ext cx="184666" cy="184666"/>
          </a:xfrm>
          <a:prstGeom prst="ellipse">
            <a:avLst/>
          </a:prstGeom>
          <a:solidFill>
            <a:srgbClr val="C30A09"/>
          </a:solidFill>
          <a:ln>
            <a:solidFill>
              <a:srgbClr val="C30A0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4947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(Spread)</a:t>
            </a:r>
            <a:br>
              <a:rPr lang="en-US" sz="2400" dirty="0"/>
            </a:br>
            <a:endParaRPr lang="en-US" sz="2400" dirty="0"/>
          </a:p>
        </p:txBody>
      </p:sp>
      <p:pic>
        <p:nvPicPr>
          <p:cNvPr id="8" name="Picture 7">
            <a:extLst>
              <a:ext uri="{FF2B5EF4-FFF2-40B4-BE49-F238E27FC236}">
                <a16:creationId xmlns:a16="http://schemas.microsoft.com/office/drawing/2014/main" id="{4EC9783E-7426-B564-188E-AC5F69612B45}"/>
              </a:ext>
            </a:extLst>
          </p:cNvPr>
          <p:cNvPicPr>
            <a:picLocks noChangeAspect="1"/>
          </p:cNvPicPr>
          <p:nvPr/>
        </p:nvPicPr>
        <p:blipFill>
          <a:blip r:embed="rId3"/>
          <a:stretch>
            <a:fillRect/>
          </a:stretch>
        </p:blipFill>
        <p:spPr>
          <a:xfrm>
            <a:off x="1278519" y="2800457"/>
            <a:ext cx="6586962" cy="1898018"/>
          </a:xfrm>
          <a:prstGeom prst="rect">
            <a:avLst/>
          </a:prstGeom>
        </p:spPr>
      </p:pic>
      <p:pic>
        <p:nvPicPr>
          <p:cNvPr id="9" name="Picture 8">
            <a:extLst>
              <a:ext uri="{FF2B5EF4-FFF2-40B4-BE49-F238E27FC236}">
                <a16:creationId xmlns:a16="http://schemas.microsoft.com/office/drawing/2014/main" id="{8EC2A84F-AE0B-4CF6-61F8-9D9448D7EA67}"/>
              </a:ext>
            </a:extLst>
          </p:cNvPr>
          <p:cNvPicPr>
            <a:picLocks noChangeAspect="1"/>
          </p:cNvPicPr>
          <p:nvPr/>
        </p:nvPicPr>
        <p:blipFill>
          <a:blip r:embed="rId4"/>
          <a:stretch>
            <a:fillRect/>
          </a:stretch>
        </p:blipFill>
        <p:spPr>
          <a:xfrm>
            <a:off x="1278519" y="902440"/>
            <a:ext cx="6586962" cy="1898017"/>
          </a:xfrm>
          <a:prstGeom prst="rect">
            <a:avLst/>
          </a:prstGeom>
        </p:spPr>
      </p:pic>
    </p:spTree>
    <p:extLst>
      <p:ext uri="{BB962C8B-B14F-4D97-AF65-F5344CB8AC3E}">
        <p14:creationId xmlns:p14="http://schemas.microsoft.com/office/powerpoint/2010/main" val="2926432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vs GCOPTER Performance (RSD)</a:t>
            </a:r>
            <a:br>
              <a:rPr lang="en-US" sz="2400" dirty="0"/>
            </a:br>
            <a:endParaRPr lang="en-US" sz="2400" dirty="0"/>
          </a:p>
        </p:txBody>
      </p:sp>
      <p:sp>
        <p:nvSpPr>
          <p:cNvPr id="3" name="Text Placeholder 2">
            <a:extLst>
              <a:ext uri="{FF2B5EF4-FFF2-40B4-BE49-F238E27FC236}">
                <a16:creationId xmlns:a16="http://schemas.microsoft.com/office/drawing/2014/main" id="{E5080ECD-7C6F-421E-9124-CE8E1ADED08B}"/>
              </a:ext>
            </a:extLst>
          </p:cNvPr>
          <p:cNvSpPr>
            <a:spLocks noGrp="1"/>
          </p:cNvSpPr>
          <p:nvPr>
            <p:ph type="body" idx="1"/>
          </p:nvPr>
        </p:nvSpPr>
        <p:spPr>
          <a:xfrm>
            <a:off x="363689" y="1008409"/>
            <a:ext cx="4223708" cy="372460"/>
          </a:xfrm>
        </p:spPr>
        <p:txBody>
          <a:bodyPr/>
          <a:lstStyle/>
          <a:p>
            <a:pPr marL="139700" indent="0" algn="ctr">
              <a:buNone/>
            </a:pPr>
            <a:r>
              <a:rPr lang="en-US" b="1" dirty="0"/>
              <a:t>RMADER </a:t>
            </a:r>
          </a:p>
        </p:txBody>
      </p:sp>
      <p:pic>
        <p:nvPicPr>
          <p:cNvPr id="7" name="Picture 6">
            <a:extLst>
              <a:ext uri="{FF2B5EF4-FFF2-40B4-BE49-F238E27FC236}">
                <a16:creationId xmlns:a16="http://schemas.microsoft.com/office/drawing/2014/main" id="{925CBE44-161E-7ADD-FE4D-10BA55BD02D9}"/>
              </a:ext>
            </a:extLst>
          </p:cNvPr>
          <p:cNvPicPr>
            <a:picLocks noChangeAspect="1"/>
          </p:cNvPicPr>
          <p:nvPr/>
        </p:nvPicPr>
        <p:blipFill>
          <a:blip r:embed="rId3"/>
          <a:stretch>
            <a:fillRect/>
          </a:stretch>
        </p:blipFill>
        <p:spPr>
          <a:xfrm>
            <a:off x="838947" y="1389432"/>
            <a:ext cx="3273192" cy="3037218"/>
          </a:xfrm>
          <a:prstGeom prst="rect">
            <a:avLst/>
          </a:prstGeom>
        </p:spPr>
      </p:pic>
      <p:pic>
        <p:nvPicPr>
          <p:cNvPr id="8" name="Picture 7">
            <a:extLst>
              <a:ext uri="{FF2B5EF4-FFF2-40B4-BE49-F238E27FC236}">
                <a16:creationId xmlns:a16="http://schemas.microsoft.com/office/drawing/2014/main" id="{C293A05F-E5CC-3FE2-3184-F6CA5E9AC864}"/>
              </a:ext>
            </a:extLst>
          </p:cNvPr>
          <p:cNvPicPr>
            <a:picLocks noChangeAspect="1"/>
          </p:cNvPicPr>
          <p:nvPr/>
        </p:nvPicPr>
        <p:blipFill>
          <a:blip r:embed="rId4"/>
          <a:stretch>
            <a:fillRect/>
          </a:stretch>
        </p:blipFill>
        <p:spPr>
          <a:xfrm>
            <a:off x="5031863" y="1389432"/>
            <a:ext cx="3273192" cy="3054476"/>
          </a:xfrm>
          <a:prstGeom prst="rect">
            <a:avLst/>
          </a:prstGeom>
        </p:spPr>
      </p:pic>
      <p:sp>
        <p:nvSpPr>
          <p:cNvPr id="9" name="Text Placeholder 2">
            <a:extLst>
              <a:ext uri="{FF2B5EF4-FFF2-40B4-BE49-F238E27FC236}">
                <a16:creationId xmlns:a16="http://schemas.microsoft.com/office/drawing/2014/main" id="{36E5A838-63C1-5A88-F5D4-239C982AF0F7}"/>
              </a:ext>
            </a:extLst>
          </p:cNvPr>
          <p:cNvSpPr txBox="1">
            <a:spLocks/>
          </p:cNvSpPr>
          <p:nvPr/>
        </p:nvSpPr>
        <p:spPr>
          <a:xfrm>
            <a:off x="4556603" y="1008409"/>
            <a:ext cx="4223708" cy="3724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Font typeface="Arial" panose="020B0604020202020204" pitchFamily="34" charset="0"/>
              <a:buNone/>
            </a:pPr>
            <a:r>
              <a:rPr lang="en-US" b="1" dirty="0"/>
              <a:t>GCOPTER </a:t>
            </a:r>
          </a:p>
        </p:txBody>
      </p:sp>
    </p:spTree>
    <p:extLst>
      <p:ext uri="{BB962C8B-B14F-4D97-AF65-F5344CB8AC3E}">
        <p14:creationId xmlns:p14="http://schemas.microsoft.com/office/powerpoint/2010/main" val="165831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RMADER Performance</a:t>
            </a:r>
            <a:br>
              <a:rPr lang="en-US" sz="2400" dirty="0"/>
            </a:br>
            <a:endParaRPr lang="en-US" sz="2400" dirty="0"/>
          </a:p>
        </p:txBody>
      </p:sp>
      <p:sp>
        <p:nvSpPr>
          <p:cNvPr id="5" name="Text Placeholder 4">
            <a:extLst>
              <a:ext uri="{FF2B5EF4-FFF2-40B4-BE49-F238E27FC236}">
                <a16:creationId xmlns:a16="http://schemas.microsoft.com/office/drawing/2014/main" id="{898C57AF-BE5F-497E-B578-0A0EF5DC6F74}"/>
              </a:ext>
            </a:extLst>
          </p:cNvPr>
          <p:cNvSpPr>
            <a:spLocks noGrp="1"/>
          </p:cNvSpPr>
          <p:nvPr>
            <p:ph type="body" idx="1"/>
          </p:nvPr>
        </p:nvSpPr>
        <p:spPr>
          <a:xfrm>
            <a:off x="4769705" y="1048855"/>
            <a:ext cx="4085971" cy="3519920"/>
          </a:xfrm>
        </p:spPr>
        <p:txBody>
          <a:bodyPr/>
          <a:lstStyle/>
          <a:p>
            <a:pPr marL="139700" indent="0">
              <a:buNone/>
            </a:pPr>
            <a:r>
              <a:rPr lang="en-AU" b="1" dirty="0"/>
              <a:t>Observations</a:t>
            </a:r>
          </a:p>
          <a:p>
            <a:pPr marL="139700" indent="0">
              <a:buNone/>
            </a:pPr>
            <a:endParaRPr lang="en-AU" dirty="0"/>
          </a:p>
          <a:p>
            <a:r>
              <a:rPr lang="en-AU" dirty="0"/>
              <a:t>Positive, non-linear relationship between time and </a:t>
            </a:r>
            <a:r>
              <a:rPr lang="en-AU" dirty="0" err="1"/>
              <a:t>numIntervals</a:t>
            </a:r>
            <a:r>
              <a:rPr lang="en-AU" dirty="0"/>
              <a:t> </a:t>
            </a:r>
          </a:p>
          <a:p>
            <a:endParaRPr lang="en-AU" dirty="0"/>
          </a:p>
          <a:p>
            <a:r>
              <a:rPr lang="en-AU" dirty="0"/>
              <a:t>Noticeable ”step-ups” at n=40, n=100 and n=600 (Elaborated in Appendix C2)</a:t>
            </a:r>
          </a:p>
          <a:p>
            <a:endParaRPr lang="en-AU" dirty="0"/>
          </a:p>
          <a:p>
            <a:r>
              <a:rPr lang="en-AU" dirty="0"/>
              <a:t>“Step-ups” attributed to manual method of finding the max Runtime for the RMADER algorithm</a:t>
            </a:r>
          </a:p>
        </p:txBody>
      </p:sp>
      <p:pic>
        <p:nvPicPr>
          <p:cNvPr id="3" name="Picture 2">
            <a:extLst>
              <a:ext uri="{FF2B5EF4-FFF2-40B4-BE49-F238E27FC236}">
                <a16:creationId xmlns:a16="http://schemas.microsoft.com/office/drawing/2014/main" id="{37180D39-DCF4-B300-62AC-D83561EE75FD}"/>
              </a:ext>
            </a:extLst>
          </p:cNvPr>
          <p:cNvPicPr>
            <a:picLocks noChangeAspect="1"/>
          </p:cNvPicPr>
          <p:nvPr/>
        </p:nvPicPr>
        <p:blipFill>
          <a:blip r:embed="rId3"/>
          <a:stretch>
            <a:fillRect/>
          </a:stretch>
        </p:blipFill>
        <p:spPr>
          <a:xfrm>
            <a:off x="276326" y="1048855"/>
            <a:ext cx="4493379" cy="3575717"/>
          </a:xfrm>
          <a:prstGeom prst="rect">
            <a:avLst/>
          </a:prstGeom>
        </p:spPr>
      </p:pic>
    </p:spTree>
    <p:extLst>
      <p:ext uri="{BB962C8B-B14F-4D97-AF65-F5344CB8AC3E}">
        <p14:creationId xmlns:p14="http://schemas.microsoft.com/office/powerpoint/2010/main" val="2760627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7D6DC-3F77-E178-714E-1B082E28BDE8}"/>
              </a:ext>
            </a:extLst>
          </p:cNvPr>
          <p:cNvSpPr>
            <a:spLocks noGrp="1"/>
          </p:cNvSpPr>
          <p:nvPr>
            <p:ph type="title"/>
          </p:nvPr>
        </p:nvSpPr>
        <p:spPr/>
        <p:txBody>
          <a:bodyPr/>
          <a:lstStyle/>
          <a:p>
            <a:r>
              <a:rPr lang="en-US" dirty="0"/>
              <a:t>About me</a:t>
            </a:r>
          </a:p>
        </p:txBody>
      </p:sp>
      <p:sp>
        <p:nvSpPr>
          <p:cNvPr id="3" name="Text Placeholder 2">
            <a:extLst>
              <a:ext uri="{FF2B5EF4-FFF2-40B4-BE49-F238E27FC236}">
                <a16:creationId xmlns:a16="http://schemas.microsoft.com/office/drawing/2014/main" id="{0BB9501E-1C43-78FF-C1C3-B406D7B9D1C5}"/>
              </a:ext>
            </a:extLst>
          </p:cNvPr>
          <p:cNvSpPr>
            <a:spLocks noGrp="1"/>
          </p:cNvSpPr>
          <p:nvPr>
            <p:ph type="body" idx="1"/>
          </p:nvPr>
        </p:nvSpPr>
        <p:spPr>
          <a:xfrm>
            <a:off x="3811234" y="1343251"/>
            <a:ext cx="4612766" cy="2456995"/>
          </a:xfrm>
        </p:spPr>
        <p:txBody>
          <a:bodyPr/>
          <a:lstStyle/>
          <a:p>
            <a:r>
              <a:rPr lang="en-US" dirty="0"/>
              <a:t>Year 2 student (Renaissance Engineering Programme, NTU)</a:t>
            </a:r>
          </a:p>
          <a:p>
            <a:endParaRPr lang="en-US" dirty="0"/>
          </a:p>
          <a:p>
            <a:r>
              <a:rPr lang="en-US" dirty="0" err="1"/>
              <a:t>Specialising</a:t>
            </a:r>
            <a:r>
              <a:rPr lang="en-US" dirty="0"/>
              <a:t> in Computer Engineering, keen interests in the FinTech space and drones!</a:t>
            </a:r>
          </a:p>
          <a:p>
            <a:endParaRPr lang="en-US" dirty="0"/>
          </a:p>
          <a:p>
            <a:r>
              <a:rPr lang="en-US" dirty="0"/>
              <a:t>Going to UC Berkeley for exchange this August, hoping to explore the world, and further my knowledge Computer Science related modules.</a:t>
            </a:r>
          </a:p>
          <a:p>
            <a:endParaRPr lang="en-US" dirty="0"/>
          </a:p>
        </p:txBody>
      </p:sp>
      <p:pic>
        <p:nvPicPr>
          <p:cNvPr id="4" name="Picture 3" descr="A picture containing outdoor, building, road, way&#10;&#10;Description automatically generated">
            <a:extLst>
              <a:ext uri="{FF2B5EF4-FFF2-40B4-BE49-F238E27FC236}">
                <a16:creationId xmlns:a16="http://schemas.microsoft.com/office/drawing/2014/main" id="{87C42949-1B07-975D-A46E-E9B2CB4F5D8A}"/>
              </a:ext>
            </a:extLst>
          </p:cNvPr>
          <p:cNvPicPr>
            <a:picLocks noChangeAspect="1"/>
          </p:cNvPicPr>
          <p:nvPr/>
        </p:nvPicPr>
        <p:blipFill>
          <a:blip r:embed="rId2"/>
          <a:stretch>
            <a:fillRect/>
          </a:stretch>
        </p:blipFill>
        <p:spPr>
          <a:xfrm>
            <a:off x="720000" y="1380078"/>
            <a:ext cx="2383343" cy="2383343"/>
          </a:xfrm>
          <a:prstGeom prst="ellipse">
            <a:avLst/>
          </a:prstGeom>
          <a:ln w="63500" cap="rnd">
            <a:solidFill>
              <a:srgbClr val="03316E"/>
            </a:solidFill>
          </a:ln>
          <a:effectLst>
            <a:glow>
              <a:schemeClr val="accent1"/>
            </a:glow>
            <a:reflection endPos="0" dist="50800" dir="5400000" sy="-100000" algn="bl" rotWithShape="0"/>
            <a:softEdge rad="0"/>
          </a:effectLst>
          <a:scene3d>
            <a:camera prst="orthographicFront"/>
            <a:lightRig rig="contrasting" dir="t">
              <a:rot lat="0" lon="0" rev="3000000"/>
            </a:lightRig>
          </a:scene3d>
          <a:sp3d contourW="7620">
            <a:bevelT w="95250" h="31750" prst="relaxedInset"/>
            <a:contourClr>
              <a:srgbClr val="333333"/>
            </a:contourClr>
          </a:sp3d>
        </p:spPr>
      </p:pic>
    </p:spTree>
    <p:extLst>
      <p:ext uri="{BB962C8B-B14F-4D97-AF65-F5344CB8AC3E}">
        <p14:creationId xmlns:p14="http://schemas.microsoft.com/office/powerpoint/2010/main" val="362107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GCOPTER Performance</a:t>
            </a:r>
            <a:br>
              <a:rPr lang="en-US" sz="2400" dirty="0"/>
            </a:br>
            <a:endParaRPr lang="en-US" sz="2400" dirty="0"/>
          </a:p>
        </p:txBody>
      </p:sp>
      <p:pic>
        <p:nvPicPr>
          <p:cNvPr id="3" name="Picture 2">
            <a:extLst>
              <a:ext uri="{FF2B5EF4-FFF2-40B4-BE49-F238E27FC236}">
                <a16:creationId xmlns:a16="http://schemas.microsoft.com/office/drawing/2014/main" id="{2AC39E33-0913-952E-737C-C87A5CAD2903}"/>
              </a:ext>
            </a:extLst>
          </p:cNvPr>
          <p:cNvPicPr>
            <a:picLocks/>
          </p:cNvPicPr>
          <p:nvPr/>
        </p:nvPicPr>
        <p:blipFill>
          <a:blip r:embed="rId3"/>
          <a:stretch>
            <a:fillRect/>
          </a:stretch>
        </p:blipFill>
        <p:spPr>
          <a:xfrm>
            <a:off x="284008" y="1017725"/>
            <a:ext cx="4489200" cy="3574800"/>
          </a:xfrm>
          <a:prstGeom prst="rect">
            <a:avLst/>
          </a:prstGeom>
        </p:spPr>
      </p:pic>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Strong, Positive, Linear relationship between time and </a:t>
            </a:r>
            <a:r>
              <a:rPr lang="en-AU" dirty="0" err="1"/>
              <a:t>numIntervals</a:t>
            </a:r>
            <a:r>
              <a:rPr lang="en-AU" dirty="0"/>
              <a:t> </a:t>
            </a:r>
          </a:p>
          <a:p>
            <a:endParaRPr lang="en-AU" dirty="0"/>
          </a:p>
          <a:p>
            <a:r>
              <a:rPr lang="en-AU" dirty="0"/>
              <a:t>Pearson Correlation Coefficient = 0.993</a:t>
            </a:r>
          </a:p>
          <a:p>
            <a:pPr marL="139700" indent="0">
              <a:buNone/>
            </a:pPr>
            <a:endParaRPr lang="en-AU" dirty="0"/>
          </a:p>
        </p:txBody>
      </p:sp>
    </p:spTree>
    <p:extLst>
      <p:ext uri="{BB962C8B-B14F-4D97-AF65-F5344CB8AC3E}">
        <p14:creationId xmlns:p14="http://schemas.microsoft.com/office/powerpoint/2010/main" val="386618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BE80A9-0A81-A8A1-41C9-8F8011E09F49}"/>
              </a:ext>
            </a:extLst>
          </p:cNvPr>
          <p:cNvPicPr>
            <a:picLocks noChangeAspect="1"/>
          </p:cNvPicPr>
          <p:nvPr/>
        </p:nvPicPr>
        <p:blipFill>
          <a:blip r:embed="rId3"/>
          <a:stretch>
            <a:fillRect/>
          </a:stretch>
        </p:blipFill>
        <p:spPr>
          <a:xfrm>
            <a:off x="284008" y="1017725"/>
            <a:ext cx="4485697" cy="3586981"/>
          </a:xfrm>
          <a:prstGeom prst="rect">
            <a:avLst/>
          </a:prstGeom>
        </p:spPr>
      </p:pic>
      <p:sp>
        <p:nvSpPr>
          <p:cNvPr id="2" name="Title 1">
            <a:extLst>
              <a:ext uri="{FF2B5EF4-FFF2-40B4-BE49-F238E27FC236}">
                <a16:creationId xmlns:a16="http://schemas.microsoft.com/office/drawing/2014/main" id="{6F9AF43E-73EF-9D16-8A90-61BE07124C3E}"/>
              </a:ext>
            </a:extLst>
          </p:cNvPr>
          <p:cNvSpPr>
            <a:spLocks noGrp="1"/>
          </p:cNvSpPr>
          <p:nvPr>
            <p:ph type="title"/>
          </p:nvPr>
        </p:nvSpPr>
        <p:spPr/>
        <p:txBody>
          <a:bodyPr/>
          <a:lstStyle/>
          <a:p>
            <a:r>
              <a:rPr lang="en-US" sz="2400" dirty="0"/>
              <a:t>Comparison of Performance</a:t>
            </a:r>
          </a:p>
        </p:txBody>
      </p:sp>
      <p:sp>
        <p:nvSpPr>
          <p:cNvPr id="8" name="Text Placeholder 4">
            <a:extLst>
              <a:ext uri="{FF2B5EF4-FFF2-40B4-BE49-F238E27FC236}">
                <a16:creationId xmlns:a16="http://schemas.microsoft.com/office/drawing/2014/main" id="{12AE4EB4-82F9-76F5-E678-48744BCEBBCA}"/>
              </a:ext>
            </a:extLst>
          </p:cNvPr>
          <p:cNvSpPr txBox="1">
            <a:spLocks/>
          </p:cNvSpPr>
          <p:nvPr/>
        </p:nvSpPr>
        <p:spPr>
          <a:xfrm>
            <a:off x="4769705" y="1017725"/>
            <a:ext cx="4085971" cy="35510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Font typeface="Arial" panose="020B0604020202020204" pitchFamily="34" charset="0"/>
              <a:buNone/>
            </a:pPr>
            <a:r>
              <a:rPr lang="en-AU" b="1" dirty="0"/>
              <a:t>Observations</a:t>
            </a:r>
          </a:p>
          <a:p>
            <a:pPr marL="139700" indent="0">
              <a:buFont typeface="Arial" panose="020B0604020202020204" pitchFamily="34" charset="0"/>
              <a:buNone/>
            </a:pPr>
            <a:endParaRPr lang="en-AU" dirty="0"/>
          </a:p>
          <a:p>
            <a:r>
              <a:rPr lang="en-AU" dirty="0"/>
              <a:t>GCOPTER shows a much larger rate of increase of time as </a:t>
            </a:r>
            <a:r>
              <a:rPr lang="en-AU" dirty="0" err="1"/>
              <a:t>numIntervals</a:t>
            </a:r>
            <a:r>
              <a:rPr lang="en-AU" dirty="0"/>
              <a:t> increases, compared to RMADER.</a:t>
            </a:r>
          </a:p>
          <a:p>
            <a:endParaRPr lang="en-AU" dirty="0"/>
          </a:p>
          <a:p>
            <a:r>
              <a:rPr lang="en-AU" dirty="0"/>
              <a:t>GCOPTER has better performance up till n = 200.</a:t>
            </a:r>
          </a:p>
          <a:p>
            <a:pPr marL="139700" indent="0">
              <a:buNone/>
            </a:pPr>
            <a:endParaRPr lang="en-AU" dirty="0"/>
          </a:p>
        </p:txBody>
      </p:sp>
    </p:spTree>
    <p:extLst>
      <p:ext uri="{BB962C8B-B14F-4D97-AF65-F5344CB8AC3E}">
        <p14:creationId xmlns:p14="http://schemas.microsoft.com/office/powerpoint/2010/main" val="1166248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RMADER (CPU)</a:t>
            </a:r>
          </a:p>
        </p:txBody>
      </p:sp>
      <p:sp>
        <p:nvSpPr>
          <p:cNvPr id="3" name="Text Placeholder 2">
            <a:extLst>
              <a:ext uri="{FF2B5EF4-FFF2-40B4-BE49-F238E27FC236}">
                <a16:creationId xmlns:a16="http://schemas.microsoft.com/office/drawing/2014/main" id="{954F0D87-40D3-C4B5-A04B-4BC811176CCF}"/>
              </a:ext>
            </a:extLst>
          </p:cNvPr>
          <p:cNvSpPr>
            <a:spLocks noGrp="1"/>
          </p:cNvSpPr>
          <p:nvPr>
            <p:ph type="body" idx="1"/>
          </p:nvPr>
        </p:nvSpPr>
        <p:spPr>
          <a:xfrm>
            <a:off x="5404022" y="1104975"/>
            <a:ext cx="3739978" cy="3463800"/>
          </a:xfrm>
        </p:spPr>
        <p:txBody>
          <a:bodyPr/>
          <a:lstStyle/>
          <a:p>
            <a:r>
              <a:rPr lang="en-US" dirty="0"/>
              <a:t>Use an infinite while loop in a bash terminal to consume CPU resources</a:t>
            </a:r>
          </a:p>
          <a:p>
            <a:endParaRPr lang="en-US" dirty="0"/>
          </a:p>
          <a:p>
            <a:r>
              <a:rPr lang="en-US" dirty="0"/>
              <a:t>Gradient = -1.015</a:t>
            </a:r>
          </a:p>
        </p:txBody>
      </p:sp>
      <p:pic>
        <p:nvPicPr>
          <p:cNvPr id="7" name="Picture 6">
            <a:extLst>
              <a:ext uri="{FF2B5EF4-FFF2-40B4-BE49-F238E27FC236}">
                <a16:creationId xmlns:a16="http://schemas.microsoft.com/office/drawing/2014/main" id="{B050F46D-7FAF-18EE-7E59-227CFB011A9E}"/>
              </a:ext>
            </a:extLst>
          </p:cNvPr>
          <p:cNvPicPr>
            <a:picLocks noChangeAspect="1"/>
          </p:cNvPicPr>
          <p:nvPr/>
        </p:nvPicPr>
        <p:blipFill>
          <a:blip r:embed="rId2"/>
          <a:stretch>
            <a:fillRect/>
          </a:stretch>
        </p:blipFill>
        <p:spPr>
          <a:xfrm>
            <a:off x="607857" y="1104975"/>
            <a:ext cx="4583842" cy="3657216"/>
          </a:xfrm>
          <a:prstGeom prst="rect">
            <a:avLst/>
          </a:prstGeom>
        </p:spPr>
      </p:pic>
    </p:spTree>
    <p:extLst>
      <p:ext uri="{BB962C8B-B14F-4D97-AF65-F5344CB8AC3E}">
        <p14:creationId xmlns:p14="http://schemas.microsoft.com/office/powerpoint/2010/main" val="831136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Performance of GCOPTER (CPU)</a:t>
            </a:r>
          </a:p>
        </p:txBody>
      </p:sp>
      <p:pic>
        <p:nvPicPr>
          <p:cNvPr id="6" name="Picture 5">
            <a:extLst>
              <a:ext uri="{FF2B5EF4-FFF2-40B4-BE49-F238E27FC236}">
                <a16:creationId xmlns:a16="http://schemas.microsoft.com/office/drawing/2014/main" id="{17BDFEB8-D0A3-0A84-869E-0C8709DB00FB}"/>
              </a:ext>
            </a:extLst>
          </p:cNvPr>
          <p:cNvPicPr>
            <a:picLocks noChangeAspect="1"/>
          </p:cNvPicPr>
          <p:nvPr/>
        </p:nvPicPr>
        <p:blipFill>
          <a:blip r:embed="rId3"/>
          <a:stretch>
            <a:fillRect/>
          </a:stretch>
        </p:blipFill>
        <p:spPr>
          <a:xfrm>
            <a:off x="413068" y="1191905"/>
            <a:ext cx="4158932" cy="3282426"/>
          </a:xfrm>
          <a:prstGeom prst="rect">
            <a:avLst/>
          </a:prstGeom>
        </p:spPr>
      </p:pic>
      <p:sp>
        <p:nvSpPr>
          <p:cNvPr id="8" name="Text Placeholder 7">
            <a:extLst>
              <a:ext uri="{FF2B5EF4-FFF2-40B4-BE49-F238E27FC236}">
                <a16:creationId xmlns:a16="http://schemas.microsoft.com/office/drawing/2014/main" id="{C845EA93-D0A4-6F2C-38D8-23C0A51A1A93}"/>
              </a:ext>
            </a:extLst>
          </p:cNvPr>
          <p:cNvSpPr>
            <a:spLocks noGrp="1"/>
          </p:cNvSpPr>
          <p:nvPr>
            <p:ph type="body" idx="1"/>
          </p:nvPr>
        </p:nvSpPr>
        <p:spPr>
          <a:xfrm>
            <a:off x="4723040" y="1101218"/>
            <a:ext cx="4158932" cy="3463800"/>
          </a:xfrm>
        </p:spPr>
        <p:txBody>
          <a:bodyPr/>
          <a:lstStyle/>
          <a:p>
            <a:r>
              <a:rPr lang="en-US" dirty="0"/>
              <a:t>Unsuitable direct comparison due to GCOPTER performance being measured in time, while RMADER performance being measured in success rate.</a:t>
            </a:r>
          </a:p>
          <a:p>
            <a:endParaRPr lang="en-US" dirty="0"/>
          </a:p>
          <a:p>
            <a:r>
              <a:rPr lang="en-US" dirty="0"/>
              <a:t>Idea: Find a suitable (not necessarily entirely accurate) of Time to success rate.</a:t>
            </a:r>
          </a:p>
          <a:p>
            <a:endParaRPr lang="en-US" dirty="0"/>
          </a:p>
          <a:p>
            <a:r>
              <a:rPr lang="en-US" dirty="0"/>
              <a:t>Utilize relationship: time inversely proportional to success rate</a:t>
            </a:r>
          </a:p>
          <a:p>
            <a:endParaRPr lang="en-US" dirty="0"/>
          </a:p>
          <a:p>
            <a:r>
              <a:rPr lang="en-US" dirty="0"/>
              <a:t>Scale up the graph to the same scale as RMADER</a:t>
            </a:r>
          </a:p>
        </p:txBody>
      </p:sp>
    </p:spTree>
    <p:extLst>
      <p:ext uri="{BB962C8B-B14F-4D97-AF65-F5344CB8AC3E}">
        <p14:creationId xmlns:p14="http://schemas.microsoft.com/office/powerpoint/2010/main" val="3655284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9B240-A619-127F-393C-F0C55260A50F}"/>
              </a:ext>
            </a:extLst>
          </p:cNvPr>
          <p:cNvPicPr>
            <a:picLocks noChangeAspect="1"/>
          </p:cNvPicPr>
          <p:nvPr/>
        </p:nvPicPr>
        <p:blipFill>
          <a:blip r:embed="rId3"/>
          <a:stretch>
            <a:fillRect/>
          </a:stretch>
        </p:blipFill>
        <p:spPr>
          <a:xfrm>
            <a:off x="352108" y="1017725"/>
            <a:ext cx="4158932" cy="3282426"/>
          </a:xfrm>
          <a:prstGeom prst="rect">
            <a:avLst/>
          </a:prstGeom>
        </p:spPr>
      </p:pic>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4"/>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spTree>
    <p:extLst>
      <p:ext uri="{BB962C8B-B14F-4D97-AF65-F5344CB8AC3E}">
        <p14:creationId xmlns:p14="http://schemas.microsoft.com/office/powerpoint/2010/main" val="5598727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B9B240-A619-127F-393C-F0C55260A50F}"/>
              </a:ext>
            </a:extLst>
          </p:cNvPr>
          <p:cNvPicPr>
            <a:picLocks noChangeAspect="1"/>
          </p:cNvPicPr>
          <p:nvPr/>
        </p:nvPicPr>
        <p:blipFill>
          <a:blip r:embed="rId3"/>
          <a:stretch>
            <a:fillRect/>
          </a:stretch>
        </p:blipFill>
        <p:spPr>
          <a:xfrm>
            <a:off x="352108" y="1017725"/>
            <a:ext cx="4158932" cy="3282426"/>
          </a:xfrm>
          <a:prstGeom prst="rect">
            <a:avLst/>
          </a:prstGeom>
        </p:spPr>
      </p:pic>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Comparison of Performance (CPU)</a:t>
            </a:r>
          </a:p>
        </p:txBody>
      </p:sp>
      <p:sp>
        <p:nvSpPr>
          <p:cNvPr id="3" name="Text Placeholder 2">
            <a:extLst>
              <a:ext uri="{FF2B5EF4-FFF2-40B4-BE49-F238E27FC236}">
                <a16:creationId xmlns:a16="http://schemas.microsoft.com/office/drawing/2014/main" id="{0BC23912-1BEA-9447-752C-62CFDFA8F4CF}"/>
              </a:ext>
            </a:extLst>
          </p:cNvPr>
          <p:cNvSpPr txBox="1">
            <a:spLocks/>
          </p:cNvSpPr>
          <p:nvPr/>
        </p:nvSpPr>
        <p:spPr>
          <a:xfrm>
            <a:off x="507218"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-0.00012365</a:t>
            </a:r>
          </a:p>
        </p:txBody>
      </p:sp>
      <p:pic>
        <p:nvPicPr>
          <p:cNvPr id="5" name="Picture 4">
            <a:extLst>
              <a:ext uri="{FF2B5EF4-FFF2-40B4-BE49-F238E27FC236}">
                <a16:creationId xmlns:a16="http://schemas.microsoft.com/office/drawing/2014/main" id="{443E1F13-F1CF-4B67-85D5-6E35CA2350BE}"/>
              </a:ext>
            </a:extLst>
          </p:cNvPr>
          <p:cNvPicPr>
            <a:picLocks noChangeAspect="1"/>
          </p:cNvPicPr>
          <p:nvPr/>
        </p:nvPicPr>
        <p:blipFill>
          <a:blip r:embed="rId4"/>
          <a:stretch>
            <a:fillRect/>
          </a:stretch>
        </p:blipFill>
        <p:spPr>
          <a:xfrm>
            <a:off x="4622800" y="1017725"/>
            <a:ext cx="4114092" cy="3282426"/>
          </a:xfrm>
          <a:prstGeom prst="rect">
            <a:avLst/>
          </a:prstGeom>
        </p:spPr>
      </p:pic>
      <p:sp>
        <p:nvSpPr>
          <p:cNvPr id="7" name="Text Placeholder 2">
            <a:extLst>
              <a:ext uri="{FF2B5EF4-FFF2-40B4-BE49-F238E27FC236}">
                <a16:creationId xmlns:a16="http://schemas.microsoft.com/office/drawing/2014/main" id="{6164A2A9-06F9-C735-73F1-C5196D6A5E04}"/>
              </a:ext>
            </a:extLst>
          </p:cNvPr>
          <p:cNvSpPr txBox="1">
            <a:spLocks/>
          </p:cNvSpPr>
          <p:nvPr/>
        </p:nvSpPr>
        <p:spPr>
          <a:xfrm>
            <a:off x="4755490" y="4300151"/>
            <a:ext cx="3848711" cy="293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lgn="ctr">
              <a:buNone/>
            </a:pPr>
            <a:r>
              <a:rPr lang="en-US" dirty="0"/>
              <a:t>Gradient = -1.015</a:t>
            </a:r>
          </a:p>
        </p:txBody>
      </p:sp>
      <p:sp>
        <p:nvSpPr>
          <p:cNvPr id="6" name="Rectangle 5">
            <a:extLst>
              <a:ext uri="{FF2B5EF4-FFF2-40B4-BE49-F238E27FC236}">
                <a16:creationId xmlns:a16="http://schemas.microsoft.com/office/drawing/2014/main" id="{2C624ABC-3B30-9E99-65FA-F5D875827D76}"/>
              </a:ext>
            </a:extLst>
          </p:cNvPr>
          <p:cNvSpPr/>
          <p:nvPr/>
        </p:nvSpPr>
        <p:spPr>
          <a:xfrm>
            <a:off x="0" y="0"/>
            <a:ext cx="9144000" cy="5143500"/>
          </a:xfrm>
          <a:prstGeom prst="rect">
            <a:avLst/>
          </a:prstGeom>
          <a:solidFill>
            <a:srgbClr val="FFFFFF">
              <a:alpha val="6196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C2E7B06-92BE-70A1-80B5-132B03C17C78}"/>
              </a:ext>
            </a:extLst>
          </p:cNvPr>
          <p:cNvSpPr/>
          <p:nvPr/>
        </p:nvSpPr>
        <p:spPr>
          <a:xfrm>
            <a:off x="0" y="1590425"/>
            <a:ext cx="9144000" cy="2020183"/>
          </a:xfrm>
          <a:prstGeom prst="rect">
            <a:avLst/>
          </a:prstGeom>
          <a:solidFill>
            <a:srgbClr val="03316E"/>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accent6"/>
                </a:solidFill>
                <a:latin typeface="Montserrat" pitchFamily="2" charset="77"/>
              </a:rPr>
              <a:t>RMADER is more prone to failure when computational resources</a:t>
            </a:r>
          </a:p>
          <a:p>
            <a:pPr algn="ctr">
              <a:lnSpc>
                <a:spcPct val="200000"/>
              </a:lnSpc>
            </a:pPr>
            <a:r>
              <a:rPr lang="en-US" sz="1800" dirty="0">
                <a:solidFill>
                  <a:schemeClr val="accent6"/>
                </a:solidFill>
                <a:latin typeface="Montserrat" pitchFamily="2" charset="77"/>
              </a:rPr>
              <a:t>are low as compared to GCOPTER.</a:t>
            </a:r>
          </a:p>
        </p:txBody>
      </p:sp>
    </p:spTree>
    <p:extLst>
      <p:ext uri="{BB962C8B-B14F-4D97-AF65-F5344CB8AC3E}">
        <p14:creationId xmlns:p14="http://schemas.microsoft.com/office/powerpoint/2010/main" val="30280280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Tree>
    <p:extLst>
      <p:ext uri="{BB962C8B-B14F-4D97-AF65-F5344CB8AC3E}">
        <p14:creationId xmlns:p14="http://schemas.microsoft.com/office/powerpoint/2010/main" val="1457833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9A5BD-87D7-1477-3EF6-D2C889EA536C}"/>
              </a:ext>
            </a:extLst>
          </p:cNvPr>
          <p:cNvSpPr>
            <a:spLocks noGrp="1"/>
          </p:cNvSpPr>
          <p:nvPr>
            <p:ph type="title"/>
          </p:nvPr>
        </p:nvSpPr>
        <p:spPr/>
        <p:txBody>
          <a:bodyPr/>
          <a:lstStyle/>
          <a:p>
            <a:r>
              <a:rPr lang="en-US" dirty="0"/>
              <a:t>Evaluation</a:t>
            </a:r>
          </a:p>
        </p:txBody>
      </p:sp>
      <p:sp>
        <p:nvSpPr>
          <p:cNvPr id="7" name="Rounded Rectangle 5">
            <a:extLst>
              <a:ext uri="{FF2B5EF4-FFF2-40B4-BE49-F238E27FC236}">
                <a16:creationId xmlns:a16="http://schemas.microsoft.com/office/drawing/2014/main" id="{35D29650-0EB2-4534-8CC3-2E6E1EE4E35C}"/>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Both RMADER and GCOPTER’s performance decayed as the number of discretization intervals increased.</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GCOPTER’s performance decayed at a greater rate compared to RMADER.</a:t>
            </a: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r>
              <a:rPr lang="en-US" sz="1100" dirty="0">
                <a:solidFill>
                  <a:srgbClr val="03316E"/>
                </a:solidFill>
                <a:latin typeface="Montserrat" pitchFamily="2" charset="77"/>
              </a:rPr>
              <a:t>GCOPTER performs better with low number of discretization intervals (n&lt;200) as compared to RMADER.</a:t>
            </a:r>
          </a:p>
        </p:txBody>
      </p:sp>
      <p:sp>
        <p:nvSpPr>
          <p:cNvPr id="8" name="Rectangle 7">
            <a:extLst>
              <a:ext uri="{FF2B5EF4-FFF2-40B4-BE49-F238E27FC236}">
                <a16:creationId xmlns:a16="http://schemas.microsoft.com/office/drawing/2014/main" id="{4485342B-A4E4-A3C6-B970-5BA6587A98DC}"/>
              </a:ext>
            </a:extLst>
          </p:cNvPr>
          <p:cNvSpPr/>
          <p:nvPr/>
        </p:nvSpPr>
        <p:spPr>
          <a:xfrm>
            <a:off x="852221" y="1307969"/>
            <a:ext cx="3388242" cy="307777"/>
          </a:xfrm>
          <a:prstGeom prst="rect">
            <a:avLst/>
          </a:prstGeom>
        </p:spPr>
        <p:txBody>
          <a:bodyPr wrap="square">
            <a:spAutoFit/>
          </a:bodyPr>
          <a:lstStyle/>
          <a:p>
            <a:pPr marL="139700" indent="0" algn="ctr">
              <a:buNone/>
            </a:pPr>
            <a:r>
              <a:rPr lang="en-US" b="1" i="1" dirty="0">
                <a:solidFill>
                  <a:srgbClr val="03316E"/>
                </a:solidFill>
              </a:rPr>
              <a:t>Discretization Intervals</a:t>
            </a:r>
          </a:p>
        </p:txBody>
      </p:sp>
      <p:sp>
        <p:nvSpPr>
          <p:cNvPr id="9" name="Rounded Rectangle 5">
            <a:extLst>
              <a:ext uri="{FF2B5EF4-FFF2-40B4-BE49-F238E27FC236}">
                <a16:creationId xmlns:a16="http://schemas.microsoft.com/office/drawing/2014/main" id="{933C32A2-5D68-8ED5-008A-845148B83D87}"/>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Both RMADER and GCOPTER’s performance decayed as the percentage of CPU Available Resources decreases.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GCOPTER’s performance decayed at a much slower rate as compared to RMADER.</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With limited CPU resources, GCOPTER seems to be more robust to failure.</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C7EC28C8-670E-BEDD-5CDA-73DDFD5F0328}"/>
              </a:ext>
            </a:extLst>
          </p:cNvPr>
          <p:cNvSpPr/>
          <p:nvPr/>
        </p:nvSpPr>
        <p:spPr>
          <a:xfrm>
            <a:off x="4979891" y="1307969"/>
            <a:ext cx="3388242" cy="307777"/>
          </a:xfrm>
          <a:prstGeom prst="rect">
            <a:avLst/>
          </a:prstGeom>
        </p:spPr>
        <p:txBody>
          <a:bodyPr wrap="square">
            <a:spAutoFit/>
          </a:bodyPr>
          <a:lstStyle/>
          <a:p>
            <a:pPr marL="139700" indent="0" algn="ctr">
              <a:buNone/>
            </a:pPr>
            <a:r>
              <a:rPr lang="en-US" b="1" i="1" dirty="0">
                <a:solidFill>
                  <a:srgbClr val="03316E"/>
                </a:solidFill>
              </a:rPr>
              <a:t>CPU Available Resources</a:t>
            </a:r>
          </a:p>
        </p:txBody>
      </p:sp>
    </p:spTree>
    <p:extLst>
      <p:ext uri="{BB962C8B-B14F-4D97-AF65-F5344CB8AC3E}">
        <p14:creationId xmlns:p14="http://schemas.microsoft.com/office/powerpoint/2010/main" val="3733664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graphicFrame>
        <p:nvGraphicFramePr>
          <p:cNvPr id="6" name="Table 5">
            <a:extLst>
              <a:ext uri="{FF2B5EF4-FFF2-40B4-BE49-F238E27FC236}">
                <a16:creationId xmlns:a16="http://schemas.microsoft.com/office/drawing/2014/main" id="{ED7AC409-5BBC-4470-8C11-49497015306B}"/>
              </a:ext>
            </a:extLst>
          </p:cNvPr>
          <p:cNvGraphicFramePr>
            <a:graphicFrameLocks noGrp="1"/>
          </p:cNvGraphicFramePr>
          <p:nvPr>
            <p:extLst>
              <p:ext uri="{D42A27DB-BD31-4B8C-83A1-F6EECF244321}">
                <p14:modId xmlns:p14="http://schemas.microsoft.com/office/powerpoint/2010/main" val="85214044"/>
              </p:ext>
            </p:extLst>
          </p:nvPr>
        </p:nvGraphicFramePr>
        <p:xfrm>
          <a:off x="720000" y="1426341"/>
          <a:ext cx="7704000" cy="2862124"/>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518449">
                <a:tc>
                  <a:txBody>
                    <a:bodyPr/>
                    <a:lstStyle/>
                    <a:p>
                      <a:pPr algn="ctr"/>
                      <a:r>
                        <a:rPr lang="en-US" dirty="0">
                          <a:solidFill>
                            <a:srgbClr val="03316E"/>
                          </a:solidFill>
                        </a:rPr>
                        <a:t>Shortcomings of current work</a:t>
                      </a:r>
                      <a:endParaRPr lang="en-AU" b="1" i="1" dirty="0">
                        <a:solidFill>
                          <a:srgbClr val="03316E"/>
                        </a:solidFill>
                        <a:latin typeface="Montserrat" panose="020B0604020202020204" charset="0"/>
                      </a:endParaRPr>
                    </a:p>
                  </a:txBody>
                  <a:tcPr anchor="ctr"/>
                </a:tc>
                <a:tc>
                  <a:txBody>
                    <a:bodyPr/>
                    <a:lstStyle/>
                    <a:p>
                      <a:pPr algn="ctr"/>
                      <a:r>
                        <a:rPr lang="en-US" dirty="0">
                          <a:solidFill>
                            <a:srgbClr val="03316E"/>
                          </a:solidFill>
                        </a:rPr>
                        <a:t>Recommendations</a:t>
                      </a:r>
                      <a:endParaRPr lang="en-AU" b="1" i="1"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022695">
                <a:tc>
                  <a:txBody>
                    <a:bodyPr/>
                    <a:lstStyle/>
                    <a:p>
                      <a:pPr marL="285750" indent="-285750">
                        <a:buFont typeface="Arial" panose="020B0604020202020204" pitchFamily="34" charset="0"/>
                        <a:buChar char="•"/>
                      </a:pPr>
                      <a:r>
                        <a:rPr lang="en-US" dirty="0">
                          <a:solidFill>
                            <a:srgbClr val="03316E"/>
                          </a:solidFill>
                        </a:rPr>
                        <a:t>RMADER had to be manually tuned to find the runtime which would allow for complete path generation.</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Edit the internal code within the </a:t>
                      </a:r>
                      <a:r>
                        <a:rPr lang="en-US" dirty="0" err="1">
                          <a:solidFill>
                            <a:srgbClr val="03316E"/>
                          </a:solidFill>
                        </a:rPr>
                        <a:t>nlopt</a:t>
                      </a:r>
                      <a:r>
                        <a:rPr lang="en-US" dirty="0">
                          <a:solidFill>
                            <a:srgbClr val="03316E"/>
                          </a:solidFill>
                        </a:rPr>
                        <a:t>-solver to exit the exit the code only when the destination is found (</a:t>
                      </a:r>
                      <a:r>
                        <a:rPr lang="en-US" dirty="0" err="1">
                          <a:solidFill>
                            <a:srgbClr val="03316E"/>
                          </a:solidFill>
                        </a:rPr>
                        <a:t>ie</a:t>
                      </a:r>
                      <a:r>
                        <a:rPr lang="en-US" dirty="0">
                          <a:solidFill>
                            <a:srgbClr val="03316E"/>
                          </a:solidFill>
                        </a:rPr>
                        <a:t> no timeout).</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320980">
                <a:tc>
                  <a:txBody>
                    <a:bodyPr/>
                    <a:lstStyle/>
                    <a:p>
                      <a:pPr marL="285750" indent="-285750">
                        <a:buFont typeface="Arial" panose="020B0604020202020204" pitchFamily="34" charset="0"/>
                        <a:buChar char="•"/>
                      </a:pPr>
                      <a:r>
                        <a:rPr lang="en-US" dirty="0">
                          <a:solidFill>
                            <a:srgbClr val="03316E"/>
                          </a:solidFill>
                        </a:rPr>
                        <a:t>CPU Resources could not be precisely tuned. Only managed to approximately increase/decrease CPU usage by running an infinite bash script.</a:t>
                      </a:r>
                      <a:endParaRPr lang="en-AU" dirty="0">
                        <a:solidFill>
                          <a:srgbClr val="03316E"/>
                        </a:solidFill>
                        <a:latin typeface="Montserrat" panose="020B0604020202020204" charset="0"/>
                      </a:endParaRPr>
                    </a:p>
                  </a:txBody>
                  <a:tcPr anchor="ctr"/>
                </a:tc>
                <a:tc>
                  <a:txBody>
                    <a:bodyPr/>
                    <a:lstStyle/>
                    <a:p>
                      <a:pPr marL="285750" indent="-285750">
                        <a:buFont typeface="Arial" panose="020B0604020202020204" pitchFamily="34" charset="0"/>
                        <a:buChar char="•"/>
                      </a:pPr>
                      <a:r>
                        <a:rPr lang="en-US" dirty="0">
                          <a:solidFill>
                            <a:srgbClr val="03316E"/>
                          </a:solidFill>
                        </a:rPr>
                        <a:t>Emulate the algorithms on a machine where CPU resources can be precisely tuned.</a:t>
                      </a:r>
                      <a:endParaRPr lang="en-AU"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21168284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Future Work </a:t>
            </a:r>
          </a:p>
        </p:txBody>
      </p:sp>
      <p:sp>
        <p:nvSpPr>
          <p:cNvPr id="8" name="Rounded Rectangle 5">
            <a:extLst>
              <a:ext uri="{FF2B5EF4-FFF2-40B4-BE49-F238E27FC236}">
                <a16:creationId xmlns:a16="http://schemas.microsoft.com/office/drawing/2014/main" id="{5B9C5421-4C52-42F0-B526-FC1F4B7B9FA5}"/>
              </a:ext>
            </a:extLst>
          </p:cNvPr>
          <p:cNvSpPr/>
          <p:nvPr/>
        </p:nvSpPr>
        <p:spPr>
          <a:xfrm>
            <a:off x="605745" y="1134140"/>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start / end points.</a:t>
            </a:r>
          </a:p>
          <a:p>
            <a:pPr marL="139700">
              <a:lnSpc>
                <a:spcPct val="114000"/>
              </a:lnSpc>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Expand the test space to include different maps. </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Inclusion of dynamic obstacles.</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Using a machine learning model to determine the best level of discretization for a given distance.</a:t>
            </a:r>
            <a:endParaRPr lang="en-US" sz="1400" i="1" dirty="0">
              <a:solidFill>
                <a:srgbClr val="03316E"/>
              </a:solidFill>
              <a:latin typeface="Montserrat" pitchFamily="2" charset="77"/>
            </a:endParaRPr>
          </a:p>
        </p:txBody>
      </p:sp>
      <p:sp>
        <p:nvSpPr>
          <p:cNvPr id="3" name="Rectangle 2">
            <a:extLst>
              <a:ext uri="{FF2B5EF4-FFF2-40B4-BE49-F238E27FC236}">
                <a16:creationId xmlns:a16="http://schemas.microsoft.com/office/drawing/2014/main" id="{4867A856-6483-4905-8DD4-66AF1CFC2DFC}"/>
              </a:ext>
            </a:extLst>
          </p:cNvPr>
          <p:cNvSpPr/>
          <p:nvPr/>
        </p:nvSpPr>
        <p:spPr>
          <a:xfrm>
            <a:off x="852221" y="1307969"/>
            <a:ext cx="3388242" cy="738664"/>
          </a:xfrm>
          <a:prstGeom prst="rect">
            <a:avLst/>
          </a:prstGeom>
        </p:spPr>
        <p:txBody>
          <a:bodyPr wrap="square">
            <a:spAutoFit/>
          </a:bodyPr>
          <a:lstStyle/>
          <a:p>
            <a:pPr marL="139700" indent="0" algn="ctr">
              <a:buNone/>
            </a:pPr>
            <a:r>
              <a:rPr lang="en-US" b="1" i="1" dirty="0">
                <a:solidFill>
                  <a:srgbClr val="03316E"/>
                </a:solidFill>
              </a:rPr>
              <a:t>To determine the ideal level of discretization for optimal performance of the algorithms</a:t>
            </a:r>
          </a:p>
        </p:txBody>
      </p:sp>
      <p:sp>
        <p:nvSpPr>
          <p:cNvPr id="9" name="Rounded Rectangle 5">
            <a:extLst>
              <a:ext uri="{FF2B5EF4-FFF2-40B4-BE49-F238E27FC236}">
                <a16:creationId xmlns:a16="http://schemas.microsoft.com/office/drawing/2014/main" id="{70878064-167A-4BF4-B9BD-FB92BBD39BB2}"/>
              </a:ext>
            </a:extLst>
          </p:cNvPr>
          <p:cNvSpPr/>
          <p:nvPr/>
        </p:nvSpPr>
        <p:spPr>
          <a:xfrm>
            <a:off x="4733415" y="1134139"/>
            <a:ext cx="3881194" cy="3564336"/>
          </a:xfrm>
          <a:prstGeom prst="roundRect">
            <a:avLst/>
          </a:prstGeom>
          <a:noFill/>
          <a:ln>
            <a:solidFill>
              <a:schemeClr val="tx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139700"/>
            <a:endParaRPr lang="en-US" sz="1100" dirty="0">
              <a:solidFill>
                <a:srgbClr val="03316E"/>
              </a:solidFill>
              <a:latin typeface="Montserrat" pitchFamily="2" charset="77"/>
            </a:endParaRPr>
          </a:p>
          <a:p>
            <a:pPr marL="425450" indent="-285750">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EGO-Planner-v2 (Swarm of micro flying robots in the wild)</a:t>
            </a:r>
          </a:p>
          <a:p>
            <a:pPr marL="425450" indent="-285750">
              <a:lnSpc>
                <a:spcPct val="114000"/>
              </a:lnSpc>
              <a:buFont typeface="Arial" panose="020B0604020202020204" pitchFamily="34" charset="0"/>
              <a:buChar char="•"/>
            </a:pPr>
            <a:endParaRPr lang="en-US" sz="1100" dirty="0">
              <a:solidFill>
                <a:srgbClr val="03316E"/>
              </a:solidFill>
              <a:latin typeface="Montserrat" pitchFamily="2" charset="77"/>
            </a:endParaRPr>
          </a:p>
          <a:p>
            <a:pPr marL="425450" indent="-285750">
              <a:lnSpc>
                <a:spcPct val="114000"/>
              </a:lnSpc>
              <a:buFont typeface="Arial" panose="020B0604020202020204" pitchFamily="34" charset="0"/>
              <a:buChar char="•"/>
            </a:pPr>
            <a:r>
              <a:rPr lang="en-US" sz="1100" dirty="0">
                <a:solidFill>
                  <a:srgbClr val="03316E"/>
                </a:solidFill>
                <a:latin typeface="Montserrat" pitchFamily="2" charset="77"/>
              </a:rPr>
              <a:t>RMADER was benchmarked against EGO-Swarm, with promising results. EGO-Planner-v2 is the upgraded swarm planner by ZJU-FAST-Lab.</a:t>
            </a:r>
          </a:p>
          <a:p>
            <a:pPr marL="425450" indent="-285750">
              <a:buFont typeface="Arial" panose="020B0604020202020204" pitchFamily="34" charset="0"/>
              <a:buChar char="•"/>
            </a:pPr>
            <a:endParaRPr lang="en-US" sz="1100" i="1" dirty="0">
              <a:solidFill>
                <a:srgbClr val="03316E"/>
              </a:solidFill>
              <a:latin typeface="Montserrat" pitchFamily="2" charset="77"/>
            </a:endParaRPr>
          </a:p>
          <a:p>
            <a:pPr marL="425450" indent="-285750">
              <a:buFont typeface="Arial" panose="020B0604020202020204" pitchFamily="34" charset="0"/>
              <a:buChar char="•"/>
            </a:pPr>
            <a:endParaRPr lang="en-US" sz="1400" dirty="0">
              <a:solidFill>
                <a:srgbClr val="03316E"/>
              </a:solidFill>
              <a:latin typeface="Montserrat" pitchFamily="2" charset="77"/>
            </a:endParaRPr>
          </a:p>
        </p:txBody>
      </p:sp>
      <p:sp>
        <p:nvSpPr>
          <p:cNvPr id="10" name="Rectangle 9">
            <a:extLst>
              <a:ext uri="{FF2B5EF4-FFF2-40B4-BE49-F238E27FC236}">
                <a16:creationId xmlns:a16="http://schemas.microsoft.com/office/drawing/2014/main" id="{A2090DD4-A9B0-4107-ABBF-B8D29FCA0355}"/>
              </a:ext>
            </a:extLst>
          </p:cNvPr>
          <p:cNvSpPr/>
          <p:nvPr/>
        </p:nvSpPr>
        <p:spPr>
          <a:xfrm>
            <a:off x="4979891" y="1307969"/>
            <a:ext cx="3388242" cy="738664"/>
          </a:xfrm>
          <a:prstGeom prst="rect">
            <a:avLst/>
          </a:prstGeom>
        </p:spPr>
        <p:txBody>
          <a:bodyPr wrap="square">
            <a:spAutoFit/>
          </a:bodyPr>
          <a:lstStyle/>
          <a:p>
            <a:pPr marL="139700" indent="0" algn="ctr">
              <a:buNone/>
            </a:pPr>
            <a:r>
              <a:rPr lang="en-US" b="1" i="1" dirty="0">
                <a:solidFill>
                  <a:srgbClr val="03316E"/>
                </a:solidFill>
              </a:rPr>
              <a:t>To do a comparison of RMADER with the swarm implementation of GCOPTER</a:t>
            </a:r>
          </a:p>
        </p:txBody>
      </p:sp>
    </p:spTree>
    <p:extLst>
      <p:ext uri="{BB962C8B-B14F-4D97-AF65-F5344CB8AC3E}">
        <p14:creationId xmlns:p14="http://schemas.microsoft.com/office/powerpoint/2010/main" val="2584280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a:xfrm>
            <a:off x="720000" y="1305209"/>
            <a:ext cx="4604332" cy="3463800"/>
          </a:xfrm>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to Communication Delay</a:t>
            </a:r>
          </a:p>
          <a:p>
            <a:pPr marL="139700" indent="0">
              <a:buNone/>
            </a:pPr>
            <a:endParaRPr lang="en-US" dirty="0"/>
          </a:p>
          <a:p>
            <a:r>
              <a:rPr lang="en-US" dirty="0"/>
              <a:t>Algorithm based on MADER which was robust to communication delays, and guaranteed to be 100% collision free</a:t>
            </a:r>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2"/>
          <a:srcRect l="643"/>
          <a:stretch/>
        </p:blipFill>
        <p:spPr>
          <a:xfrm>
            <a:off x="5850053"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4"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spTree>
    <p:extLst>
      <p:ext uri="{BB962C8B-B14F-4D97-AF65-F5344CB8AC3E}">
        <p14:creationId xmlns:p14="http://schemas.microsoft.com/office/powerpoint/2010/main" val="16123508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Challenges</a:t>
            </a:r>
          </a:p>
        </p:txBody>
      </p:sp>
      <p:graphicFrame>
        <p:nvGraphicFramePr>
          <p:cNvPr id="11" name="Table 10">
            <a:extLst>
              <a:ext uri="{FF2B5EF4-FFF2-40B4-BE49-F238E27FC236}">
                <a16:creationId xmlns:a16="http://schemas.microsoft.com/office/drawing/2014/main" id="{BA48B30B-0C83-4ABA-A3AA-F5AB3A31A09C}"/>
              </a:ext>
            </a:extLst>
          </p:cNvPr>
          <p:cNvGraphicFramePr>
            <a:graphicFrameLocks noGrp="1"/>
          </p:cNvGraphicFramePr>
          <p:nvPr>
            <p:extLst>
              <p:ext uri="{D42A27DB-BD31-4B8C-83A1-F6EECF244321}">
                <p14:modId xmlns:p14="http://schemas.microsoft.com/office/powerpoint/2010/main" val="2979866136"/>
              </p:ext>
            </p:extLst>
          </p:nvPr>
        </p:nvGraphicFramePr>
        <p:xfrm>
          <a:off x="720000" y="1086099"/>
          <a:ext cx="7704000" cy="3358310"/>
        </p:xfrm>
        <a:graphic>
          <a:graphicData uri="http://schemas.openxmlformats.org/drawingml/2006/table">
            <a:tbl>
              <a:tblPr firstRow="1" bandRow="1">
                <a:tableStyleId>{AF606853-7671-496A-8E4F-DF71F8EC918B}</a:tableStyleId>
              </a:tblPr>
              <a:tblGrid>
                <a:gridCol w="3852000">
                  <a:extLst>
                    <a:ext uri="{9D8B030D-6E8A-4147-A177-3AD203B41FA5}">
                      <a16:colId xmlns:a16="http://schemas.microsoft.com/office/drawing/2014/main" val="1352005513"/>
                    </a:ext>
                  </a:extLst>
                </a:gridCol>
                <a:gridCol w="3852000">
                  <a:extLst>
                    <a:ext uri="{9D8B030D-6E8A-4147-A177-3AD203B41FA5}">
                      <a16:colId xmlns:a16="http://schemas.microsoft.com/office/drawing/2014/main" val="921775734"/>
                    </a:ext>
                  </a:extLst>
                </a:gridCol>
              </a:tblGrid>
              <a:tr h="608329">
                <a:tc>
                  <a:txBody>
                    <a:bodyPr/>
                    <a:lstStyle/>
                    <a:p>
                      <a:pPr algn="ctr"/>
                      <a:r>
                        <a:rPr lang="en-US" dirty="0">
                          <a:solidFill>
                            <a:srgbClr val="03316E"/>
                          </a:solidFill>
                          <a:latin typeface="Montserrat" panose="020B0604020202020204" charset="0"/>
                        </a:rPr>
                        <a:t>Challenge</a:t>
                      </a:r>
                      <a:endParaRPr lang="en-AU" b="1" i="1" dirty="0">
                        <a:solidFill>
                          <a:srgbClr val="03316E"/>
                        </a:solidFill>
                        <a:latin typeface="Montserrat" panose="020B0604020202020204" charset="0"/>
                      </a:endParaRPr>
                    </a:p>
                  </a:txBody>
                  <a:tcPr anchor="ctr"/>
                </a:tc>
                <a:tc>
                  <a:txBody>
                    <a:bodyPr/>
                    <a:lstStyle/>
                    <a:p>
                      <a:pPr algn="ctr"/>
                      <a:r>
                        <a:rPr lang="en-US" b="1" i="0" dirty="0">
                          <a:solidFill>
                            <a:srgbClr val="03316E"/>
                          </a:solidFill>
                          <a:latin typeface="Montserrat" panose="020B0604020202020204" charset="0"/>
                        </a:rPr>
                        <a:t>How they were overcome</a:t>
                      </a:r>
                      <a:endParaRPr lang="en-AU" b="1" i="0" dirty="0">
                        <a:solidFill>
                          <a:srgbClr val="03316E"/>
                        </a:solidFill>
                        <a:latin typeface="Montserrat" panose="020B0604020202020204" charset="0"/>
                      </a:endParaRPr>
                    </a:p>
                  </a:txBody>
                  <a:tcPr anchor="ctr"/>
                </a:tc>
                <a:extLst>
                  <a:ext uri="{0D108BD9-81ED-4DB2-BD59-A6C34878D82A}">
                    <a16:rowId xmlns:a16="http://schemas.microsoft.com/office/drawing/2014/main" val="1836130779"/>
                  </a:ext>
                </a:extLst>
              </a:tr>
              <a:tr h="1199992">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Difficult to quantify the minimum time to generate a complete path in RMADER due to random environment factors and timeout issue.</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Run the RMADER algorithm over 50 simulations and determine the success rate.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708420886"/>
                  </a:ext>
                </a:extLst>
              </a:tr>
              <a:tr h="1549989">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Trying to understand the complex mathematics and code behind the GCOPTER and RMADER algorithms.</a:t>
                      </a:r>
                      <a:endParaRPr lang="en-AU" sz="1100" dirty="0">
                        <a:solidFill>
                          <a:srgbClr val="03316E"/>
                        </a:solidFill>
                        <a:latin typeface="Montserrat" panose="020B0604020202020204" charset="0"/>
                      </a:endParaRPr>
                    </a:p>
                  </a:txBody>
                  <a:tcPr anchor="ctr"/>
                </a:tc>
                <a:tc>
                  <a:txBody>
                    <a:bodyPr/>
                    <a:lstStyle/>
                    <a:p>
                      <a:pPr marL="285750" indent="-285750">
                        <a:lnSpc>
                          <a:spcPct val="114000"/>
                        </a:lnSpc>
                        <a:buFont typeface="Arial" panose="020B0604020202020204" pitchFamily="34" charset="0"/>
                        <a:buChar char="•"/>
                      </a:pPr>
                      <a:r>
                        <a:rPr lang="en-US" sz="1100" dirty="0">
                          <a:solidFill>
                            <a:srgbClr val="03316E"/>
                          </a:solidFill>
                          <a:latin typeface="Montserrat" panose="020B0604020202020204" charset="0"/>
                        </a:rPr>
                        <a:t>Referring to modules online on optimization and control to gain insight into the different optimization strategies and path planning methods. </a:t>
                      </a:r>
                      <a:endParaRPr lang="en-AU" sz="1100" dirty="0">
                        <a:solidFill>
                          <a:srgbClr val="03316E"/>
                        </a:solidFill>
                        <a:latin typeface="Montserrat" panose="020B0604020202020204" charset="0"/>
                      </a:endParaRPr>
                    </a:p>
                  </a:txBody>
                  <a:tcPr anchor="ctr"/>
                </a:tc>
                <a:extLst>
                  <a:ext uri="{0D108BD9-81ED-4DB2-BD59-A6C34878D82A}">
                    <a16:rowId xmlns:a16="http://schemas.microsoft.com/office/drawing/2014/main" val="193933130"/>
                  </a:ext>
                </a:extLst>
              </a:tr>
            </a:tbl>
          </a:graphicData>
        </a:graphic>
      </p:graphicFrame>
    </p:spTree>
    <p:extLst>
      <p:ext uri="{BB962C8B-B14F-4D97-AF65-F5344CB8AC3E}">
        <p14:creationId xmlns:p14="http://schemas.microsoft.com/office/powerpoint/2010/main" val="33047238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FD126-C2C0-D4CF-FB89-DC3EBF0ECD5F}"/>
              </a:ext>
            </a:extLst>
          </p:cNvPr>
          <p:cNvSpPr>
            <a:spLocks noGrp="1"/>
          </p:cNvSpPr>
          <p:nvPr>
            <p:ph type="title"/>
          </p:nvPr>
        </p:nvSpPr>
        <p:spPr/>
        <p:txBody>
          <a:bodyPr/>
          <a:lstStyle/>
          <a:p>
            <a:r>
              <a:rPr lang="en-US" dirty="0"/>
              <a:t>Reflections</a:t>
            </a:r>
          </a:p>
        </p:txBody>
      </p:sp>
      <p:sp>
        <p:nvSpPr>
          <p:cNvPr id="4" name="Text Placeholder 2">
            <a:extLst>
              <a:ext uri="{FF2B5EF4-FFF2-40B4-BE49-F238E27FC236}">
                <a16:creationId xmlns:a16="http://schemas.microsoft.com/office/drawing/2014/main" id="{C7CAD51B-64C8-4780-A626-9447C5D571DD}"/>
              </a:ext>
            </a:extLst>
          </p:cNvPr>
          <p:cNvSpPr>
            <a:spLocks noGrp="1"/>
          </p:cNvSpPr>
          <p:nvPr>
            <p:ph type="body" idx="1"/>
          </p:nvPr>
        </p:nvSpPr>
        <p:spPr>
          <a:xfrm>
            <a:off x="719999" y="1104975"/>
            <a:ext cx="8090847" cy="3463800"/>
          </a:xfrm>
        </p:spPr>
        <p:txBody>
          <a:bodyPr/>
          <a:lstStyle/>
          <a:p>
            <a:pPr>
              <a:lnSpc>
                <a:spcPct val="150000"/>
              </a:lnSpc>
            </a:pPr>
            <a:r>
              <a:rPr lang="en-US" dirty="0"/>
              <a:t>Interesting and fun project to work on</a:t>
            </a:r>
          </a:p>
          <a:p>
            <a:pPr>
              <a:lnSpc>
                <a:spcPct val="150000"/>
              </a:lnSpc>
            </a:pPr>
            <a:r>
              <a:rPr lang="en-US" dirty="0"/>
              <a:t>Researching on novel technology with sparse documentation and minimal support from the online community meant that understanding fundamentals became very important. </a:t>
            </a:r>
          </a:p>
          <a:p>
            <a:pPr>
              <a:lnSpc>
                <a:spcPct val="150000"/>
              </a:lnSpc>
            </a:pPr>
            <a:r>
              <a:rPr lang="en-US" dirty="0"/>
              <a:t>Learned how to break tasks up into more bite-sized and manageable pieces.</a:t>
            </a:r>
          </a:p>
        </p:txBody>
      </p:sp>
    </p:spTree>
    <p:extLst>
      <p:ext uri="{BB962C8B-B14F-4D97-AF65-F5344CB8AC3E}">
        <p14:creationId xmlns:p14="http://schemas.microsoft.com/office/powerpoint/2010/main" val="406922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Appendix A</a:t>
            </a:r>
          </a:p>
        </p:txBody>
      </p:sp>
      <p:pic>
        <p:nvPicPr>
          <p:cNvPr id="2" name="Picture 1">
            <a:extLst>
              <a:ext uri="{FF2B5EF4-FFF2-40B4-BE49-F238E27FC236}">
                <a16:creationId xmlns:a16="http://schemas.microsoft.com/office/drawing/2014/main" id="{FBAADB51-3759-86C9-8D93-36C9B49303B1}"/>
              </a:ext>
            </a:extLst>
          </p:cNvPr>
          <p:cNvPicPr>
            <a:picLocks noChangeAspect="1"/>
          </p:cNvPicPr>
          <p:nvPr/>
        </p:nvPicPr>
        <p:blipFill>
          <a:blip r:embed="rId2"/>
          <a:stretch>
            <a:fillRect/>
          </a:stretch>
        </p:blipFill>
        <p:spPr>
          <a:xfrm>
            <a:off x="793425" y="1206988"/>
            <a:ext cx="6302352" cy="3637128"/>
          </a:xfrm>
          <a:prstGeom prst="rect">
            <a:avLst/>
          </a:prstGeom>
        </p:spPr>
      </p:pic>
      <p:sp>
        <p:nvSpPr>
          <p:cNvPr id="5" name="TextBox 4">
            <a:extLst>
              <a:ext uri="{FF2B5EF4-FFF2-40B4-BE49-F238E27FC236}">
                <a16:creationId xmlns:a16="http://schemas.microsoft.com/office/drawing/2014/main" id="{B3E3776A-C17A-B3EF-701E-5FFDEA1961E9}"/>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benchmark against other path planning algorithms</a:t>
            </a:r>
          </a:p>
        </p:txBody>
      </p:sp>
    </p:spTree>
    <p:extLst>
      <p:ext uri="{BB962C8B-B14F-4D97-AF65-F5344CB8AC3E}">
        <p14:creationId xmlns:p14="http://schemas.microsoft.com/office/powerpoint/2010/main" val="13621901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51CC16-D3E4-057B-61EE-1DE2691AEAED}"/>
              </a:ext>
            </a:extLst>
          </p:cNvPr>
          <p:cNvPicPr>
            <a:picLocks noChangeAspect="1"/>
          </p:cNvPicPr>
          <p:nvPr/>
        </p:nvPicPr>
        <p:blipFill>
          <a:blip r:embed="rId2"/>
          <a:stretch>
            <a:fillRect/>
          </a:stretch>
        </p:blipFill>
        <p:spPr>
          <a:xfrm>
            <a:off x="145740" y="1160990"/>
            <a:ext cx="5444738" cy="1626350"/>
          </a:xfrm>
          <a:prstGeom prst="rect">
            <a:avLst/>
          </a:prstGeom>
        </p:spPr>
      </p:pic>
      <p:pic>
        <p:nvPicPr>
          <p:cNvPr id="7" name="Picture 6">
            <a:extLst>
              <a:ext uri="{FF2B5EF4-FFF2-40B4-BE49-F238E27FC236}">
                <a16:creationId xmlns:a16="http://schemas.microsoft.com/office/drawing/2014/main" id="{FFE5570F-20E6-9D74-10A1-1EE232BA2785}"/>
              </a:ext>
            </a:extLst>
          </p:cNvPr>
          <p:cNvPicPr>
            <a:picLocks noChangeAspect="1"/>
          </p:cNvPicPr>
          <p:nvPr/>
        </p:nvPicPr>
        <p:blipFill>
          <a:blip r:embed="rId3"/>
          <a:stretch>
            <a:fillRect/>
          </a:stretch>
        </p:blipFill>
        <p:spPr>
          <a:xfrm>
            <a:off x="5590478" y="1160990"/>
            <a:ext cx="3477729" cy="1626350"/>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4"/>
          <a:stretch>
            <a:fillRect/>
          </a:stretch>
        </p:blipFill>
        <p:spPr>
          <a:xfrm>
            <a:off x="150597" y="2787340"/>
            <a:ext cx="395881" cy="1526970"/>
          </a:xfrm>
          <a:prstGeom prst="rect">
            <a:avLst/>
          </a:prstGeom>
        </p:spPr>
      </p:pic>
      <p:pic>
        <p:nvPicPr>
          <p:cNvPr id="10" name="Picture 9">
            <a:extLst>
              <a:ext uri="{FF2B5EF4-FFF2-40B4-BE49-F238E27FC236}">
                <a16:creationId xmlns:a16="http://schemas.microsoft.com/office/drawing/2014/main" id="{E21D23B9-D38D-8CD3-57C4-5771CD8BD947}"/>
              </a:ext>
            </a:extLst>
          </p:cNvPr>
          <p:cNvPicPr>
            <a:picLocks noChangeAspect="1"/>
          </p:cNvPicPr>
          <p:nvPr/>
        </p:nvPicPr>
        <p:blipFill>
          <a:blip r:embed="rId5"/>
          <a:stretch>
            <a:fillRect/>
          </a:stretch>
        </p:blipFill>
        <p:spPr>
          <a:xfrm>
            <a:off x="533338" y="2787340"/>
            <a:ext cx="876594" cy="1526970"/>
          </a:xfrm>
          <a:prstGeom prst="rect">
            <a:avLst/>
          </a:prstGeom>
        </p:spPr>
      </p:pic>
      <p:pic>
        <p:nvPicPr>
          <p:cNvPr id="11" name="Picture 10">
            <a:extLst>
              <a:ext uri="{FF2B5EF4-FFF2-40B4-BE49-F238E27FC236}">
                <a16:creationId xmlns:a16="http://schemas.microsoft.com/office/drawing/2014/main" id="{93F64292-C5C4-7A89-D5E6-0516831F69DB}"/>
              </a:ext>
            </a:extLst>
          </p:cNvPr>
          <p:cNvPicPr>
            <a:picLocks noChangeAspect="1"/>
          </p:cNvPicPr>
          <p:nvPr/>
        </p:nvPicPr>
        <p:blipFill>
          <a:blip r:embed="rId6"/>
          <a:stretch>
            <a:fillRect/>
          </a:stretch>
        </p:blipFill>
        <p:spPr>
          <a:xfrm>
            <a:off x="1409932" y="2787340"/>
            <a:ext cx="4180546" cy="1526970"/>
          </a:xfrm>
          <a:prstGeom prst="rect">
            <a:avLst/>
          </a:prstGeom>
        </p:spPr>
      </p:pic>
      <p:pic>
        <p:nvPicPr>
          <p:cNvPr id="12" name="Picture 11">
            <a:extLst>
              <a:ext uri="{FF2B5EF4-FFF2-40B4-BE49-F238E27FC236}">
                <a16:creationId xmlns:a16="http://schemas.microsoft.com/office/drawing/2014/main" id="{DC9A0C86-7610-5FFD-7BE0-51029AD62AB3}"/>
              </a:ext>
            </a:extLst>
          </p:cNvPr>
          <p:cNvPicPr>
            <a:picLocks noChangeAspect="1"/>
          </p:cNvPicPr>
          <p:nvPr/>
        </p:nvPicPr>
        <p:blipFill>
          <a:blip r:embed="rId7"/>
          <a:stretch>
            <a:fillRect/>
          </a:stretch>
        </p:blipFill>
        <p:spPr>
          <a:xfrm>
            <a:off x="5590478" y="2787340"/>
            <a:ext cx="3478097"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Summary Statistics</a:t>
            </a:r>
          </a:p>
        </p:txBody>
      </p:sp>
    </p:spTree>
    <p:extLst>
      <p:ext uri="{BB962C8B-B14F-4D97-AF65-F5344CB8AC3E}">
        <p14:creationId xmlns:p14="http://schemas.microsoft.com/office/powerpoint/2010/main" val="159215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B2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GCOPTER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3" name="Picture 12" descr="A graph of a graph&#10;&#10;Description automatically generated">
            <a:extLst>
              <a:ext uri="{FF2B5EF4-FFF2-40B4-BE49-F238E27FC236}">
                <a16:creationId xmlns:a16="http://schemas.microsoft.com/office/drawing/2014/main" id="{8E215C64-0993-44BD-9ADA-202A714F2F16}"/>
              </a:ext>
            </a:extLst>
          </p:cNvPr>
          <p:cNvPicPr>
            <a:picLocks noChangeAspect="1"/>
          </p:cNvPicPr>
          <p:nvPr/>
        </p:nvPicPr>
        <p:blipFill>
          <a:blip r:embed="rId2"/>
          <a:stretch>
            <a:fillRect/>
          </a:stretch>
        </p:blipFill>
        <p:spPr>
          <a:xfrm>
            <a:off x="182678" y="1292933"/>
            <a:ext cx="8778644" cy="3087884"/>
          </a:xfrm>
          <a:prstGeom prst="rect">
            <a:avLst/>
          </a:prstGeom>
        </p:spPr>
      </p:pic>
    </p:spTree>
    <p:extLst>
      <p:ext uri="{BB962C8B-B14F-4D97-AF65-F5344CB8AC3E}">
        <p14:creationId xmlns:p14="http://schemas.microsoft.com/office/powerpoint/2010/main" val="21616746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9BBED7-7640-F73A-27A9-DEC45AA84B61}"/>
              </a:ext>
            </a:extLst>
          </p:cNvPr>
          <p:cNvPicPr>
            <a:picLocks noChangeAspect="1"/>
          </p:cNvPicPr>
          <p:nvPr/>
        </p:nvPicPr>
        <p:blipFill>
          <a:blip r:embed="rId2"/>
          <a:stretch>
            <a:fillRect/>
          </a:stretch>
        </p:blipFill>
        <p:spPr>
          <a:xfrm>
            <a:off x="150597" y="1184028"/>
            <a:ext cx="5455173" cy="1603312"/>
          </a:xfrm>
          <a:prstGeom prst="rect">
            <a:avLst/>
          </a:prstGeom>
        </p:spPr>
      </p:pic>
      <p:pic>
        <p:nvPicPr>
          <p:cNvPr id="9" name="Picture 8">
            <a:extLst>
              <a:ext uri="{FF2B5EF4-FFF2-40B4-BE49-F238E27FC236}">
                <a16:creationId xmlns:a16="http://schemas.microsoft.com/office/drawing/2014/main" id="{69A32A62-7F7C-8EDB-4ADC-82C013C0A3D9}"/>
              </a:ext>
            </a:extLst>
          </p:cNvPr>
          <p:cNvPicPr>
            <a:picLocks noChangeAspect="1"/>
          </p:cNvPicPr>
          <p:nvPr/>
        </p:nvPicPr>
        <p:blipFill>
          <a:blip r:embed="rId3"/>
          <a:stretch>
            <a:fillRect/>
          </a:stretch>
        </p:blipFill>
        <p:spPr>
          <a:xfrm>
            <a:off x="150597" y="2787340"/>
            <a:ext cx="395881" cy="1526970"/>
          </a:xfrm>
          <a:prstGeom prst="rect">
            <a:avLst/>
          </a:prstGeom>
        </p:spPr>
      </p:pic>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C1</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Summary Statistics</a:t>
            </a:r>
          </a:p>
        </p:txBody>
      </p:sp>
      <p:pic>
        <p:nvPicPr>
          <p:cNvPr id="4" name="Picture 3">
            <a:extLst>
              <a:ext uri="{FF2B5EF4-FFF2-40B4-BE49-F238E27FC236}">
                <a16:creationId xmlns:a16="http://schemas.microsoft.com/office/drawing/2014/main" id="{41FB12F9-EEEE-4580-1117-2963E2BFE674}"/>
              </a:ext>
            </a:extLst>
          </p:cNvPr>
          <p:cNvPicPr>
            <a:picLocks noChangeAspect="1"/>
          </p:cNvPicPr>
          <p:nvPr/>
        </p:nvPicPr>
        <p:blipFill>
          <a:blip r:embed="rId4"/>
          <a:stretch>
            <a:fillRect/>
          </a:stretch>
        </p:blipFill>
        <p:spPr>
          <a:xfrm>
            <a:off x="5605769" y="1184028"/>
            <a:ext cx="3330000" cy="1605535"/>
          </a:xfrm>
          <a:prstGeom prst="rect">
            <a:avLst/>
          </a:prstGeom>
        </p:spPr>
      </p:pic>
      <p:pic>
        <p:nvPicPr>
          <p:cNvPr id="5" name="Picture 4">
            <a:extLst>
              <a:ext uri="{FF2B5EF4-FFF2-40B4-BE49-F238E27FC236}">
                <a16:creationId xmlns:a16="http://schemas.microsoft.com/office/drawing/2014/main" id="{CA8EA427-E7C7-D515-23B6-0E4753E586EF}"/>
              </a:ext>
            </a:extLst>
          </p:cNvPr>
          <p:cNvPicPr>
            <a:picLocks noChangeAspect="1"/>
          </p:cNvPicPr>
          <p:nvPr/>
        </p:nvPicPr>
        <p:blipFill>
          <a:blip r:embed="rId5"/>
          <a:stretch>
            <a:fillRect/>
          </a:stretch>
        </p:blipFill>
        <p:spPr>
          <a:xfrm>
            <a:off x="552221" y="2787340"/>
            <a:ext cx="749259" cy="1526970"/>
          </a:xfrm>
          <a:prstGeom prst="rect">
            <a:avLst/>
          </a:prstGeom>
        </p:spPr>
      </p:pic>
      <p:pic>
        <p:nvPicPr>
          <p:cNvPr id="8" name="Picture 7">
            <a:extLst>
              <a:ext uri="{FF2B5EF4-FFF2-40B4-BE49-F238E27FC236}">
                <a16:creationId xmlns:a16="http://schemas.microsoft.com/office/drawing/2014/main" id="{ED6424BC-5838-B772-0EF6-3D5C251F6C41}"/>
              </a:ext>
            </a:extLst>
          </p:cNvPr>
          <p:cNvPicPr>
            <a:picLocks noChangeAspect="1"/>
          </p:cNvPicPr>
          <p:nvPr/>
        </p:nvPicPr>
        <p:blipFill>
          <a:blip r:embed="rId6"/>
          <a:stretch>
            <a:fillRect/>
          </a:stretch>
        </p:blipFill>
        <p:spPr>
          <a:xfrm>
            <a:off x="1301480" y="2787340"/>
            <a:ext cx="4888800" cy="1522431"/>
          </a:xfrm>
          <a:prstGeom prst="rect">
            <a:avLst/>
          </a:prstGeom>
        </p:spPr>
      </p:pic>
      <p:pic>
        <p:nvPicPr>
          <p:cNvPr id="13" name="Picture 12">
            <a:extLst>
              <a:ext uri="{FF2B5EF4-FFF2-40B4-BE49-F238E27FC236}">
                <a16:creationId xmlns:a16="http://schemas.microsoft.com/office/drawing/2014/main" id="{BF6CDD32-1347-418B-DBE5-23BBAC3DC1E1}"/>
              </a:ext>
            </a:extLst>
          </p:cNvPr>
          <p:cNvPicPr>
            <a:picLocks noChangeAspect="1"/>
          </p:cNvPicPr>
          <p:nvPr/>
        </p:nvPicPr>
        <p:blipFill>
          <a:blip r:embed="rId7"/>
          <a:stretch>
            <a:fillRect/>
          </a:stretch>
        </p:blipFill>
        <p:spPr>
          <a:xfrm>
            <a:off x="6190280" y="2787340"/>
            <a:ext cx="2419200" cy="1524944"/>
          </a:xfrm>
          <a:prstGeom prst="rect">
            <a:avLst/>
          </a:prstGeom>
        </p:spPr>
      </p:pic>
    </p:spTree>
    <p:extLst>
      <p:ext uri="{BB962C8B-B14F-4D97-AF65-F5344CB8AC3E}">
        <p14:creationId xmlns:p14="http://schemas.microsoft.com/office/powerpoint/2010/main" val="3964722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C2</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RMADER Box Plot by </a:t>
            </a:r>
            <a:r>
              <a:rPr lang="en-US" sz="800" dirty="0" err="1">
                <a:solidFill>
                  <a:srgbClr val="03316E"/>
                </a:solidFill>
                <a:latin typeface="Montserrat" pitchFamily="2" charset="77"/>
              </a:rPr>
              <a:t>numIntervals</a:t>
            </a:r>
            <a:endParaRPr lang="en-US" sz="800" dirty="0">
              <a:solidFill>
                <a:srgbClr val="03316E"/>
              </a:solidFill>
              <a:latin typeface="Montserrat" pitchFamily="2" charset="77"/>
            </a:endParaRPr>
          </a:p>
        </p:txBody>
      </p:sp>
      <p:pic>
        <p:nvPicPr>
          <p:cNvPr id="10" name="Picture 9" descr="A chart with different colored squares&#10;&#10;Description automatically generated">
            <a:extLst>
              <a:ext uri="{FF2B5EF4-FFF2-40B4-BE49-F238E27FC236}">
                <a16:creationId xmlns:a16="http://schemas.microsoft.com/office/drawing/2014/main" id="{19FC2015-7129-43FE-BD90-9AF22E81E671}"/>
              </a:ext>
            </a:extLst>
          </p:cNvPr>
          <p:cNvPicPr>
            <a:picLocks/>
          </p:cNvPicPr>
          <p:nvPr/>
        </p:nvPicPr>
        <p:blipFill>
          <a:blip r:embed="rId2"/>
          <a:stretch>
            <a:fillRect/>
          </a:stretch>
        </p:blipFill>
        <p:spPr>
          <a:xfrm>
            <a:off x="183600" y="1286558"/>
            <a:ext cx="8776800" cy="3092400"/>
          </a:xfrm>
          <a:prstGeom prst="rect">
            <a:avLst/>
          </a:prstGeom>
        </p:spPr>
      </p:pic>
    </p:spTree>
    <p:extLst>
      <p:ext uri="{BB962C8B-B14F-4D97-AF65-F5344CB8AC3E}">
        <p14:creationId xmlns:p14="http://schemas.microsoft.com/office/powerpoint/2010/main" val="130088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D</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Box plot comparison of RMADER / GCOPTER</a:t>
            </a:r>
          </a:p>
        </p:txBody>
      </p:sp>
      <p:pic>
        <p:nvPicPr>
          <p:cNvPr id="5" name="Picture 4" descr="A graph of red and black bars&#10;&#10;Description automatically generated">
            <a:extLst>
              <a:ext uri="{FF2B5EF4-FFF2-40B4-BE49-F238E27FC236}">
                <a16:creationId xmlns:a16="http://schemas.microsoft.com/office/drawing/2014/main" id="{E0906D46-E5AA-4F59-9C38-A2ABABAD0685}"/>
              </a:ext>
            </a:extLst>
          </p:cNvPr>
          <p:cNvPicPr>
            <a:picLocks noChangeAspect="1"/>
          </p:cNvPicPr>
          <p:nvPr/>
        </p:nvPicPr>
        <p:blipFill>
          <a:blip r:embed="rId2"/>
          <a:stretch>
            <a:fillRect/>
          </a:stretch>
        </p:blipFill>
        <p:spPr>
          <a:xfrm>
            <a:off x="556446" y="971414"/>
            <a:ext cx="3880083" cy="3857895"/>
          </a:xfrm>
          <a:prstGeom prst="rect">
            <a:avLst/>
          </a:prstGeom>
        </p:spPr>
      </p:pic>
      <p:pic>
        <p:nvPicPr>
          <p:cNvPr id="6" name="Picture 5" descr="A graph of a bar graph&#10;&#10;Description automatically generated">
            <a:extLst>
              <a:ext uri="{FF2B5EF4-FFF2-40B4-BE49-F238E27FC236}">
                <a16:creationId xmlns:a16="http://schemas.microsoft.com/office/drawing/2014/main" id="{D058D7FA-C309-4BFC-A16F-2156D9AF6375}"/>
              </a:ext>
            </a:extLst>
          </p:cNvPr>
          <p:cNvPicPr>
            <a:picLocks noChangeAspect="1"/>
          </p:cNvPicPr>
          <p:nvPr/>
        </p:nvPicPr>
        <p:blipFill>
          <a:blip r:embed="rId3"/>
          <a:stretch>
            <a:fillRect/>
          </a:stretch>
        </p:blipFill>
        <p:spPr>
          <a:xfrm>
            <a:off x="4677734" y="948258"/>
            <a:ext cx="3909820" cy="3857895"/>
          </a:xfrm>
          <a:prstGeom prst="rect">
            <a:avLst/>
          </a:prstGeom>
        </p:spPr>
      </p:pic>
    </p:spTree>
    <p:extLst>
      <p:ext uri="{BB962C8B-B14F-4D97-AF65-F5344CB8AC3E}">
        <p14:creationId xmlns:p14="http://schemas.microsoft.com/office/powerpoint/2010/main" val="3534992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E</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Configuration for planner setup</a:t>
            </a:r>
          </a:p>
        </p:txBody>
      </p:sp>
      <p:pic>
        <p:nvPicPr>
          <p:cNvPr id="2" name="Picture 1">
            <a:extLst>
              <a:ext uri="{FF2B5EF4-FFF2-40B4-BE49-F238E27FC236}">
                <a16:creationId xmlns:a16="http://schemas.microsoft.com/office/drawing/2014/main" id="{FF66CEC0-5E21-45C4-AA72-4C2A32AA965B}"/>
              </a:ext>
            </a:extLst>
          </p:cNvPr>
          <p:cNvPicPr>
            <a:picLocks noChangeAspect="1"/>
          </p:cNvPicPr>
          <p:nvPr/>
        </p:nvPicPr>
        <p:blipFill rotWithShape="1">
          <a:blip r:embed="rId2"/>
          <a:srcRect/>
          <a:stretch/>
        </p:blipFill>
        <p:spPr>
          <a:xfrm>
            <a:off x="0" y="1160990"/>
            <a:ext cx="9144000" cy="3965479"/>
          </a:xfrm>
          <a:prstGeom prst="rect">
            <a:avLst/>
          </a:prstGeom>
        </p:spPr>
      </p:pic>
    </p:spTree>
    <p:extLst>
      <p:ext uri="{BB962C8B-B14F-4D97-AF65-F5344CB8AC3E}">
        <p14:creationId xmlns:p14="http://schemas.microsoft.com/office/powerpoint/2010/main" val="13442495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E4875FB7-7865-4191-5CED-32BABCADB6E9}"/>
              </a:ext>
            </a:extLst>
          </p:cNvPr>
          <p:cNvSpPr>
            <a:spLocks noGrp="1"/>
          </p:cNvSpPr>
          <p:nvPr>
            <p:ph type="title"/>
          </p:nvPr>
        </p:nvSpPr>
        <p:spPr>
          <a:xfrm>
            <a:off x="720000" y="445025"/>
            <a:ext cx="7704000" cy="572700"/>
          </a:xfrm>
        </p:spPr>
        <p:txBody>
          <a:bodyPr/>
          <a:lstStyle/>
          <a:p>
            <a:r>
              <a:rPr lang="en-US" dirty="0">
                <a:solidFill>
                  <a:srgbClr val="03316E"/>
                </a:solidFill>
              </a:rPr>
              <a:t>Appendix F</a:t>
            </a:r>
          </a:p>
        </p:txBody>
      </p:sp>
      <p:sp>
        <p:nvSpPr>
          <p:cNvPr id="15" name="TextBox 14">
            <a:extLst>
              <a:ext uri="{FF2B5EF4-FFF2-40B4-BE49-F238E27FC236}">
                <a16:creationId xmlns:a16="http://schemas.microsoft.com/office/drawing/2014/main" id="{9B78261E-AA1B-13C5-BFAB-BBE5C93380B8}"/>
              </a:ext>
            </a:extLst>
          </p:cNvPr>
          <p:cNvSpPr txBox="1"/>
          <p:nvPr/>
        </p:nvSpPr>
        <p:spPr>
          <a:xfrm>
            <a:off x="720000" y="945546"/>
            <a:ext cx="4598697" cy="215444"/>
          </a:xfrm>
          <a:prstGeom prst="rect">
            <a:avLst/>
          </a:prstGeom>
          <a:noFill/>
        </p:spPr>
        <p:txBody>
          <a:bodyPr wrap="square" rtlCol="0">
            <a:spAutoFit/>
          </a:bodyPr>
          <a:lstStyle/>
          <a:p>
            <a:r>
              <a:rPr lang="en-US" sz="800" dirty="0">
                <a:solidFill>
                  <a:srgbClr val="03316E"/>
                </a:solidFill>
                <a:latin typeface="Montserrat" pitchFamily="2" charset="77"/>
              </a:rPr>
              <a:t>Simulation Environment vs RMADER Deployment Environment</a:t>
            </a:r>
          </a:p>
        </p:txBody>
      </p:sp>
      <p:sp>
        <p:nvSpPr>
          <p:cNvPr id="5" name="Text Placeholder 2">
            <a:extLst>
              <a:ext uri="{FF2B5EF4-FFF2-40B4-BE49-F238E27FC236}">
                <a16:creationId xmlns:a16="http://schemas.microsoft.com/office/drawing/2014/main" id="{4723B901-FA69-4B8B-A147-FB117A8F72CA}"/>
              </a:ext>
            </a:extLst>
          </p:cNvPr>
          <p:cNvSpPr txBox="1">
            <a:spLocks/>
          </p:cNvSpPr>
          <p:nvPr/>
        </p:nvSpPr>
        <p:spPr>
          <a:xfrm>
            <a:off x="602512" y="1160990"/>
            <a:ext cx="6903963" cy="3463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dirty="0"/>
              <a:t>Emulation Environment</a:t>
            </a:r>
          </a:p>
          <a:p>
            <a:r>
              <a:rPr lang="en-US" dirty="0"/>
              <a:t>11th Gen Intel(R) Core(TM) i7-1165G7 @ 2.80GHz   1.69 GHz</a:t>
            </a:r>
          </a:p>
          <a:p>
            <a:r>
              <a:rPr lang="en-US" dirty="0"/>
              <a:t>16.0 GB RAM</a:t>
            </a:r>
          </a:p>
          <a:p>
            <a:r>
              <a:rPr lang="en-US" dirty="0"/>
              <a:t>X64 based processor</a:t>
            </a:r>
          </a:p>
          <a:p>
            <a:endParaRPr lang="en-US" dirty="0"/>
          </a:p>
          <a:p>
            <a:pPr marL="139700" indent="0">
              <a:buNone/>
            </a:pPr>
            <a:r>
              <a:rPr lang="en-US" dirty="0"/>
              <a:t>RMADER Hardware</a:t>
            </a:r>
          </a:p>
          <a:p>
            <a:r>
              <a:rPr lang="en-US" dirty="0">
                <a:hlinkClick r:id="rId2">
                  <a:extLst>
                    <a:ext uri="{A12FA001-AC4F-418D-AE19-62706E023703}">
                      <ahyp:hlinkClr xmlns:ahyp="http://schemas.microsoft.com/office/drawing/2018/hyperlinkcolor" val="tx"/>
                    </a:ext>
                  </a:extLst>
                </a:hlinkClick>
              </a:rPr>
              <a:t>Intel® Core™ i5-10210U Processor (6M Cache, up to 4.20 GHz)</a:t>
            </a:r>
            <a:endParaRPr lang="en-US" dirty="0"/>
          </a:p>
          <a:p>
            <a:r>
              <a:rPr lang="en-US" dirty="0"/>
              <a:t>64GB RAM</a:t>
            </a:r>
          </a:p>
        </p:txBody>
      </p:sp>
    </p:spTree>
    <p:extLst>
      <p:ext uri="{BB962C8B-B14F-4D97-AF65-F5344CB8AC3E}">
        <p14:creationId xmlns:p14="http://schemas.microsoft.com/office/powerpoint/2010/main" val="382965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Background of Project</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a:xfrm>
            <a:off x="720000" y="1305209"/>
            <a:ext cx="4604332" cy="1615014"/>
          </a:xfrm>
        </p:spPr>
        <p:txBody>
          <a:bodyPr/>
          <a:lstStyle/>
          <a:p>
            <a:r>
              <a:rPr lang="en-US" dirty="0"/>
              <a:t>MIT Publication: Robust – MADER</a:t>
            </a:r>
          </a:p>
          <a:p>
            <a:pPr marL="139700" indent="0">
              <a:buNone/>
            </a:pPr>
            <a:r>
              <a:rPr lang="en-SG" sz="1050" b="1" i="0" dirty="0">
                <a:solidFill>
                  <a:srgbClr val="1F2328"/>
                </a:solidFill>
                <a:effectLst/>
                <a:latin typeface="-apple-system"/>
              </a:rPr>
              <a:t>Decentralized and Asynchronous Multiagent Trajectory Planner </a:t>
            </a:r>
            <a:r>
              <a:rPr lang="en-SG" sz="1050" b="1" i="1" dirty="0">
                <a:solidFill>
                  <a:srgbClr val="1F2328"/>
                </a:solidFill>
                <a:effectLst/>
                <a:latin typeface="-apple-system"/>
              </a:rPr>
              <a:t>Robust</a:t>
            </a:r>
            <a:r>
              <a:rPr lang="en-SG" sz="1050" b="1" i="0" dirty="0">
                <a:solidFill>
                  <a:srgbClr val="1F2328"/>
                </a:solidFill>
                <a:effectLst/>
                <a:latin typeface="-apple-system"/>
              </a:rPr>
              <a:t> to Communication Delay</a:t>
            </a:r>
          </a:p>
          <a:p>
            <a:pPr marL="139700" indent="0">
              <a:buNone/>
            </a:pPr>
            <a:endParaRPr lang="en-US" dirty="0"/>
          </a:p>
          <a:p>
            <a:r>
              <a:rPr lang="en-US" dirty="0"/>
              <a:t>Algorithm based on MADER which was robust to communication delays, and guaranteed to be 100% collision free</a:t>
            </a:r>
          </a:p>
          <a:p>
            <a:endParaRPr lang="en-US" dirty="0"/>
          </a:p>
        </p:txBody>
      </p:sp>
      <p:pic>
        <p:nvPicPr>
          <p:cNvPr id="7" name="Picture 6">
            <a:extLst>
              <a:ext uri="{FF2B5EF4-FFF2-40B4-BE49-F238E27FC236}">
                <a16:creationId xmlns:a16="http://schemas.microsoft.com/office/drawing/2014/main" id="{3A27691C-F609-4DC8-0EF3-D9681FA32E86}"/>
              </a:ext>
            </a:extLst>
          </p:cNvPr>
          <p:cNvPicPr>
            <a:picLocks noChangeAspect="1"/>
          </p:cNvPicPr>
          <p:nvPr/>
        </p:nvPicPr>
        <p:blipFill rotWithShape="1">
          <a:blip r:embed="rId2"/>
          <a:srcRect l="643"/>
          <a:stretch/>
        </p:blipFill>
        <p:spPr>
          <a:xfrm>
            <a:off x="5850056" y="956736"/>
            <a:ext cx="2818937" cy="1615014"/>
          </a:xfrm>
          <a:prstGeom prst="rect">
            <a:avLst/>
          </a:prstGeom>
        </p:spPr>
      </p:pic>
      <p:sp>
        <p:nvSpPr>
          <p:cNvPr id="8" name="Text Placeholder 3">
            <a:extLst>
              <a:ext uri="{FF2B5EF4-FFF2-40B4-BE49-F238E27FC236}">
                <a16:creationId xmlns:a16="http://schemas.microsoft.com/office/drawing/2014/main" id="{F67F24EE-2F73-FF65-5F68-0A6F1E987EDA}"/>
              </a:ext>
            </a:extLst>
          </p:cNvPr>
          <p:cNvSpPr txBox="1">
            <a:spLocks/>
          </p:cNvSpPr>
          <p:nvPr/>
        </p:nvSpPr>
        <p:spPr>
          <a:xfrm>
            <a:off x="5631357" y="248744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Fig[1]: 10 Agents with 10 dynamic obstacles with RMADER Algorithm</a:t>
            </a:r>
          </a:p>
        </p:txBody>
      </p:sp>
      <p:pic>
        <p:nvPicPr>
          <p:cNvPr id="1026" name="Picture 2" descr="Combined video stills show the pathways of four flying drones in a large auditorium. The four drones avoid two flying obstacles, which are drones with a camouflage box around then.">
            <a:extLst>
              <a:ext uri="{FF2B5EF4-FFF2-40B4-BE49-F238E27FC236}">
                <a16:creationId xmlns:a16="http://schemas.microsoft.com/office/drawing/2014/main" id="{E94F09FC-0AD4-A4F3-CF93-462A2F161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7159" y="2689484"/>
            <a:ext cx="2818937" cy="187929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a:extLst>
              <a:ext uri="{FF2B5EF4-FFF2-40B4-BE49-F238E27FC236}">
                <a16:creationId xmlns:a16="http://schemas.microsoft.com/office/drawing/2014/main" id="{1C2790E1-9777-2FB8-9E86-94856360F933}"/>
              </a:ext>
            </a:extLst>
          </p:cNvPr>
          <p:cNvSpPr txBox="1">
            <a:spLocks/>
          </p:cNvSpPr>
          <p:nvPr/>
        </p:nvSpPr>
        <p:spPr>
          <a:xfrm>
            <a:off x="5631357" y="4499423"/>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Fig[2]: MADER Simulation of Drone in real environment</a:t>
            </a:r>
          </a:p>
        </p:txBody>
      </p:sp>
      <p:sp>
        <p:nvSpPr>
          <p:cNvPr id="12" name="TextBox 11">
            <a:extLst>
              <a:ext uri="{FF2B5EF4-FFF2-40B4-BE49-F238E27FC236}">
                <a16:creationId xmlns:a16="http://schemas.microsoft.com/office/drawing/2014/main" id="{B2AC46FB-A76E-CDA3-689E-F3F6A6C2142D}"/>
              </a:ext>
            </a:extLst>
          </p:cNvPr>
          <p:cNvSpPr txBox="1"/>
          <p:nvPr/>
        </p:nvSpPr>
        <p:spPr>
          <a:xfrm>
            <a:off x="862361" y="2935091"/>
            <a:ext cx="4461971" cy="116955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3316E"/>
                </a:solidFill>
                <a:latin typeface="Montserrat"/>
                <a:sym typeface="Montserrat"/>
              </a:rPr>
              <a:t>MADER: A trajectory planning system that enables drones working together in the same airspace to always choose a safe path forward</a:t>
            </a:r>
          </a:p>
          <a:p>
            <a:endParaRPr lang="en-US" dirty="0"/>
          </a:p>
        </p:txBody>
      </p:sp>
    </p:spTree>
    <p:extLst>
      <p:ext uri="{BB962C8B-B14F-4D97-AF65-F5344CB8AC3E}">
        <p14:creationId xmlns:p14="http://schemas.microsoft.com/office/powerpoint/2010/main" val="3816872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1C32ADF-AAF9-35B3-427A-8F882B447FE0}"/>
              </a:ext>
            </a:extLst>
          </p:cNvPr>
          <p:cNvSpPr>
            <a:spLocks noGrp="1"/>
          </p:cNvSpPr>
          <p:nvPr>
            <p:ph type="title"/>
          </p:nvPr>
        </p:nvSpPr>
        <p:spPr>
          <a:xfrm>
            <a:off x="720000" y="445025"/>
            <a:ext cx="7704000" cy="572700"/>
          </a:xfrm>
        </p:spPr>
        <p:txBody>
          <a:bodyPr/>
          <a:lstStyle/>
          <a:p>
            <a:r>
              <a:rPr lang="en-US" dirty="0">
                <a:solidFill>
                  <a:srgbClr val="03316E"/>
                </a:solidFill>
              </a:rPr>
              <a:t>References</a:t>
            </a:r>
          </a:p>
        </p:txBody>
      </p:sp>
      <p:sp>
        <p:nvSpPr>
          <p:cNvPr id="6" name="TextBox 5">
            <a:extLst>
              <a:ext uri="{FF2B5EF4-FFF2-40B4-BE49-F238E27FC236}">
                <a16:creationId xmlns:a16="http://schemas.microsoft.com/office/drawing/2014/main" id="{F95D2FCA-4DDF-F9A6-73A6-9C7E5C6BB0F6}"/>
              </a:ext>
            </a:extLst>
          </p:cNvPr>
          <p:cNvSpPr txBox="1"/>
          <p:nvPr/>
        </p:nvSpPr>
        <p:spPr>
          <a:xfrm>
            <a:off x="587351" y="970757"/>
            <a:ext cx="4578674" cy="2431435"/>
          </a:xfrm>
          <a:prstGeom prst="rect">
            <a:avLst/>
          </a:prstGeom>
          <a:noFill/>
        </p:spPr>
        <p:txBody>
          <a:bodyPr wrap="square">
            <a:spAutoFit/>
          </a:bodyPr>
          <a:lstStyle/>
          <a:p>
            <a:r>
              <a:rPr lang="en-US" sz="1000" dirty="0">
                <a:solidFill>
                  <a:srgbClr val="03316E"/>
                </a:solidFill>
                <a:latin typeface="Montserrat" pitchFamily="2" charset="77"/>
                <a:hlinkClick r:id="rId2">
                  <a:extLst>
                    <a:ext uri="{A12FA001-AC4F-418D-AE19-62706E023703}">
                      <ahyp:hlinkClr xmlns:ahyp="http://schemas.microsoft.com/office/drawing/2018/hyperlinkcolor" val="tx"/>
                    </a:ext>
                  </a:extLst>
                </a:hlinkClick>
              </a:rPr>
              <a:t>https://github.com/mit-acl/rmader</a:t>
            </a:r>
            <a:endParaRPr lang="en-US" sz="1000" dirty="0">
              <a:solidFill>
                <a:srgbClr val="03316E"/>
              </a:solidFill>
              <a:latin typeface="Montserrat" pitchFamily="2" charset="77"/>
            </a:endParaRPr>
          </a:p>
          <a:p>
            <a:r>
              <a:rPr lang="en-US" sz="1000" dirty="0">
                <a:solidFill>
                  <a:srgbClr val="03316E"/>
                </a:solidFill>
                <a:latin typeface="Montserrat" pitchFamily="2" charset="77"/>
                <a:hlinkClick r:id="rId3">
                  <a:extLst>
                    <a:ext uri="{A12FA001-AC4F-418D-AE19-62706E023703}">
                      <ahyp:hlinkClr xmlns:ahyp="http://schemas.microsoft.com/office/drawing/2018/hyperlinkcolor" val="tx"/>
                    </a:ext>
                  </a:extLst>
                </a:hlinkClick>
              </a:rPr>
              <a:t>https://news.mit.edu/2023/new-algorithm-keeps-drones-colliding-midair-0329</a:t>
            </a:r>
            <a:endParaRPr lang="en-US" sz="1000" dirty="0">
              <a:solidFill>
                <a:srgbClr val="03316E"/>
              </a:solidFill>
              <a:latin typeface="Montserrat" pitchFamily="2" charset="77"/>
            </a:endParaRPr>
          </a:p>
          <a:p>
            <a:r>
              <a:rPr lang="en-US" sz="1000" dirty="0">
                <a:solidFill>
                  <a:srgbClr val="03316E"/>
                </a:solidFill>
                <a:latin typeface="Montserrat" pitchFamily="2" charset="77"/>
                <a:hlinkClick r:id="rId4">
                  <a:extLst>
                    <a:ext uri="{A12FA001-AC4F-418D-AE19-62706E023703}">
                      <ahyp:hlinkClr xmlns:ahyp="http://schemas.microsoft.com/office/drawing/2018/hyperlinkcolor" val="tx"/>
                    </a:ext>
                  </a:extLst>
                </a:hlinkClick>
              </a:rPr>
              <a:t>http://underactuated.mit.edu/trajopt.html</a:t>
            </a:r>
            <a:endParaRPr lang="en-US" sz="1000" dirty="0">
              <a:solidFill>
                <a:srgbClr val="03316E"/>
              </a:solidFill>
              <a:latin typeface="Montserrat" pitchFamily="2" charset="77"/>
            </a:endParaRPr>
          </a:p>
          <a:p>
            <a:endParaRPr lang="en-US" sz="1000" dirty="0">
              <a:solidFill>
                <a:srgbClr val="03316E"/>
              </a:solidFill>
              <a:latin typeface="Montserrat" pitchFamily="2" charset="77"/>
            </a:endParaRPr>
          </a:p>
          <a:p>
            <a:endParaRPr lang="en-US" sz="1000" dirty="0">
              <a:solidFill>
                <a:srgbClr val="03316E"/>
              </a:solidFill>
              <a:latin typeface="Montserrat" pitchFamily="2" charset="77"/>
            </a:endParaRPr>
          </a:p>
          <a:p>
            <a:r>
              <a:rPr lang="en-SG" sz="1800" dirty="0">
                <a:effectLst/>
                <a:latin typeface="Times New Roman" panose="02020603050405020304" pitchFamily="18" charset="0"/>
              </a:rPr>
              <a:t>Tordesillas, J. (2020, October 21). </a:t>
            </a:r>
            <a:r>
              <a:rPr lang="en-SG" sz="1800" i="1" dirty="0">
                <a:effectLst/>
                <a:latin typeface="Times New Roman" panose="02020603050405020304" pitchFamily="18" charset="0"/>
              </a:rPr>
              <a:t>MADER: trajectory planner in multi-agent and dynamic environments</a:t>
            </a:r>
            <a:r>
              <a:rPr lang="en-SG" sz="1800" dirty="0">
                <a:effectLst/>
                <a:latin typeface="Times New Roman" panose="02020603050405020304" pitchFamily="18" charset="0"/>
              </a:rPr>
              <a:t>. </a:t>
            </a:r>
            <a:r>
              <a:rPr lang="en-SG" sz="1800" dirty="0" err="1">
                <a:effectLst/>
                <a:latin typeface="Times New Roman" panose="02020603050405020304" pitchFamily="18" charset="0"/>
              </a:rPr>
              <a:t>arXiv.org</a:t>
            </a:r>
            <a:r>
              <a:rPr lang="en-SG" sz="1800" dirty="0">
                <a:effectLst/>
                <a:latin typeface="Times New Roman" panose="02020603050405020304" pitchFamily="18" charset="0"/>
              </a:rPr>
              <a:t>. https://</a:t>
            </a:r>
            <a:r>
              <a:rPr lang="en-SG" sz="1800" dirty="0" err="1">
                <a:effectLst/>
                <a:latin typeface="Times New Roman" panose="02020603050405020304" pitchFamily="18" charset="0"/>
              </a:rPr>
              <a:t>arxiv.org</a:t>
            </a:r>
            <a:r>
              <a:rPr lang="en-SG" sz="1800" dirty="0">
                <a:effectLst/>
                <a:latin typeface="Times New Roman" panose="02020603050405020304" pitchFamily="18" charset="0"/>
              </a:rPr>
              <a:t>/abs/2010.11061</a:t>
            </a:r>
          </a:p>
          <a:p>
            <a:endParaRPr lang="en-US" sz="1000" dirty="0">
              <a:solidFill>
                <a:srgbClr val="03316E"/>
              </a:solidFill>
              <a:latin typeface="Montserrat" pitchFamily="2" charset="77"/>
            </a:endParaRPr>
          </a:p>
          <a:p>
            <a:endParaRPr lang="en-US" sz="1000" dirty="0">
              <a:solidFill>
                <a:srgbClr val="03316E"/>
              </a:solidFill>
              <a:latin typeface="Montserrat" pitchFamily="2" charset="77"/>
            </a:endParaRPr>
          </a:p>
        </p:txBody>
      </p:sp>
      <p:sp>
        <p:nvSpPr>
          <p:cNvPr id="8" name="TextBox 7">
            <a:extLst>
              <a:ext uri="{FF2B5EF4-FFF2-40B4-BE49-F238E27FC236}">
                <a16:creationId xmlns:a16="http://schemas.microsoft.com/office/drawing/2014/main" id="{8D342FD5-ABCA-52F6-4D3B-8A5ADB4FF878}"/>
              </a:ext>
            </a:extLst>
          </p:cNvPr>
          <p:cNvSpPr txBox="1"/>
          <p:nvPr/>
        </p:nvSpPr>
        <p:spPr>
          <a:xfrm>
            <a:off x="191430" y="3228537"/>
            <a:ext cx="4575716" cy="1750223"/>
          </a:xfrm>
          <a:prstGeom prst="rect">
            <a:avLst/>
          </a:prstGeom>
          <a:noFill/>
        </p:spPr>
        <p:txBody>
          <a:bodyPr wrap="square">
            <a:spAutoFit/>
          </a:bodyPr>
          <a:lstStyle/>
          <a:p>
            <a:pPr marL="457200" indent="-457200">
              <a:lnSpc>
                <a:spcPct val="200000"/>
              </a:lnSpc>
            </a:pPr>
            <a:r>
              <a:rPr lang="en-SG" sz="1400" dirty="0">
                <a:effectLst/>
                <a:latin typeface="Times New Roman" panose="02020603050405020304" pitchFamily="18" charset="0"/>
              </a:rPr>
              <a:t>Kondo, K. (2023, March 10). </a:t>
            </a:r>
            <a:r>
              <a:rPr lang="en-SG" sz="1400" i="1" dirty="0">
                <a:effectLst/>
                <a:latin typeface="Times New Roman" panose="02020603050405020304" pitchFamily="18" charset="0"/>
              </a:rPr>
              <a:t>Robust MADER: decentralized multiagent trajectory planner robust to communication delay in dynamic environments</a:t>
            </a:r>
            <a:r>
              <a:rPr lang="en-SG" sz="1400" dirty="0">
                <a:effectLst/>
                <a:latin typeface="Times New Roman" panose="02020603050405020304" pitchFamily="18" charset="0"/>
              </a:rPr>
              <a:t>. </a:t>
            </a:r>
            <a:r>
              <a:rPr lang="en-SG" sz="1400" dirty="0" err="1">
                <a:effectLst/>
                <a:latin typeface="Times New Roman" panose="02020603050405020304" pitchFamily="18" charset="0"/>
              </a:rPr>
              <a:t>arXiv.org</a:t>
            </a:r>
            <a:r>
              <a:rPr lang="en-SG" sz="1400" dirty="0">
                <a:effectLst/>
                <a:latin typeface="Times New Roman" panose="02020603050405020304" pitchFamily="18" charset="0"/>
              </a:rPr>
              <a:t>. https://</a:t>
            </a:r>
            <a:r>
              <a:rPr lang="en-SG" sz="1400" dirty="0" err="1">
                <a:effectLst/>
                <a:latin typeface="Times New Roman" panose="02020603050405020304" pitchFamily="18" charset="0"/>
              </a:rPr>
              <a:t>arxiv.org</a:t>
            </a:r>
            <a:r>
              <a:rPr lang="en-SG" sz="1400" dirty="0">
                <a:effectLst/>
                <a:latin typeface="Times New Roman" panose="02020603050405020304" pitchFamily="18" charset="0"/>
              </a:rPr>
              <a:t>/abs/2303.06222</a:t>
            </a:r>
          </a:p>
        </p:txBody>
      </p:sp>
    </p:spTree>
    <p:extLst>
      <p:ext uri="{BB962C8B-B14F-4D97-AF65-F5344CB8AC3E}">
        <p14:creationId xmlns:p14="http://schemas.microsoft.com/office/powerpoint/2010/main" val="3434153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pic>
        <p:nvPicPr>
          <p:cNvPr id="3074" name="Picture 2" descr="MADER: Trajectory Planner in Multi-Agent and Dynamic Environments">
            <a:extLst>
              <a:ext uri="{FF2B5EF4-FFF2-40B4-BE49-F238E27FC236}">
                <a16:creationId xmlns:a16="http://schemas.microsoft.com/office/drawing/2014/main" id="{C4A8D5AD-FD73-65A2-7A07-66CB4668E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500" y="1521757"/>
            <a:ext cx="4509914" cy="2480823"/>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3">
            <a:extLst>
              <a:ext uri="{FF2B5EF4-FFF2-40B4-BE49-F238E27FC236}">
                <a16:creationId xmlns:a16="http://schemas.microsoft.com/office/drawing/2014/main" id="{8908598C-7D23-3D90-CFBB-7C7337D9AC11}"/>
              </a:ext>
            </a:extLst>
          </p:cNvPr>
          <p:cNvSpPr txBox="1">
            <a:spLocks/>
          </p:cNvSpPr>
          <p:nvPr/>
        </p:nvSpPr>
        <p:spPr>
          <a:xfrm>
            <a:off x="1955218" y="3918278"/>
            <a:ext cx="2630130" cy="1715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25450" marR="0" lvl="0" indent="-285750" algn="l" rtl="0">
              <a:lnSpc>
                <a:spcPct val="100000"/>
              </a:lnSpc>
              <a:spcBef>
                <a:spcPts val="0"/>
              </a:spcBef>
              <a:spcAft>
                <a:spcPts val="0"/>
              </a:spcAft>
              <a:buClr>
                <a:srgbClr val="03316E"/>
              </a:buClr>
              <a:buSzPts val="1400"/>
              <a:buFont typeface="Arial" panose="020B0604020202020204" pitchFamily="34" charset="0"/>
              <a:buChar char="•"/>
              <a:defRPr sz="1400" b="0" i="0" u="none" strike="noStrike" cap="none">
                <a:solidFill>
                  <a:srgbClr val="03316E"/>
                </a:solidFill>
                <a:latin typeface="Montserrat"/>
                <a:ea typeface="Montserrat"/>
                <a:cs typeface="Montserrat"/>
                <a:sym typeface="Montserrat"/>
              </a:defRPr>
            </a:lvl1pPr>
            <a:lvl2pPr marL="914400" marR="0" lvl="1"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15000"/>
              </a:lnSpc>
              <a:spcBef>
                <a:spcPts val="0"/>
              </a:spcBef>
              <a:spcAft>
                <a:spcPts val="0"/>
              </a:spcAft>
              <a:buClr>
                <a:schemeClr val="dk1"/>
              </a:buClr>
              <a:buSzPts val="1400"/>
              <a:buFont typeface="Montserra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sz="500" dirty="0"/>
              <a:t>Fig[3]: Spherical configuration of 32 Agents with dynamic obstacles</a:t>
            </a:r>
          </a:p>
        </p:txBody>
      </p:sp>
      <p:sp>
        <p:nvSpPr>
          <p:cNvPr id="5" name="Chevron 4">
            <a:extLst>
              <a:ext uri="{FF2B5EF4-FFF2-40B4-BE49-F238E27FC236}">
                <a16:creationId xmlns:a16="http://schemas.microsoft.com/office/drawing/2014/main" id="{482D0B7C-C947-A744-414A-02F3A38CD268}"/>
              </a:ext>
            </a:extLst>
          </p:cNvPr>
          <p:cNvSpPr/>
          <p:nvPr/>
        </p:nvSpPr>
        <p:spPr>
          <a:xfrm>
            <a:off x="1715332"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Plan</a:t>
            </a:r>
          </a:p>
        </p:txBody>
      </p:sp>
      <p:sp>
        <p:nvSpPr>
          <p:cNvPr id="6" name="Chevron 5">
            <a:extLst>
              <a:ext uri="{FF2B5EF4-FFF2-40B4-BE49-F238E27FC236}">
                <a16:creationId xmlns:a16="http://schemas.microsoft.com/office/drawing/2014/main" id="{25400D76-9BE1-CDD5-9DB3-EC47DFD1456A}"/>
              </a:ext>
            </a:extLst>
          </p:cNvPr>
          <p:cNvSpPr/>
          <p:nvPr/>
        </p:nvSpPr>
        <p:spPr>
          <a:xfrm>
            <a:off x="3624225"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Optimization</a:t>
            </a:r>
          </a:p>
        </p:txBody>
      </p:sp>
      <p:sp>
        <p:nvSpPr>
          <p:cNvPr id="10" name="Chevron 9">
            <a:extLst>
              <a:ext uri="{FF2B5EF4-FFF2-40B4-BE49-F238E27FC236}">
                <a16:creationId xmlns:a16="http://schemas.microsoft.com/office/drawing/2014/main" id="{78F22687-0ED7-2227-D2BA-4235AE1601A9}"/>
              </a:ext>
            </a:extLst>
          </p:cNvPr>
          <p:cNvSpPr/>
          <p:nvPr/>
        </p:nvSpPr>
        <p:spPr>
          <a:xfrm>
            <a:off x="5533118" y="4265328"/>
            <a:ext cx="1908893" cy="347072"/>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3316E"/>
                </a:solidFill>
              </a:rPr>
              <a:t>Check</a:t>
            </a:r>
          </a:p>
        </p:txBody>
      </p:sp>
    </p:spTree>
    <p:extLst>
      <p:ext uri="{BB962C8B-B14F-4D97-AF65-F5344CB8AC3E}">
        <p14:creationId xmlns:p14="http://schemas.microsoft.com/office/powerpoint/2010/main" val="9256031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Tree>
    <p:extLst>
      <p:ext uri="{BB962C8B-B14F-4D97-AF65-F5344CB8AC3E}">
        <p14:creationId xmlns:p14="http://schemas.microsoft.com/office/powerpoint/2010/main" val="32108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MADER</a:t>
            </a:r>
          </a:p>
        </p:txBody>
      </p:sp>
      <p:sp>
        <p:nvSpPr>
          <p:cNvPr id="4" name="Text Placeholder 3">
            <a:extLst>
              <a:ext uri="{FF2B5EF4-FFF2-40B4-BE49-F238E27FC236}">
                <a16:creationId xmlns:a16="http://schemas.microsoft.com/office/drawing/2014/main" id="{CD9086AD-1CA8-4001-6805-96821E472E1F}"/>
              </a:ext>
            </a:extLst>
          </p:cNvPr>
          <p:cNvSpPr>
            <a:spLocks noGrp="1"/>
          </p:cNvSpPr>
          <p:nvPr>
            <p:ph type="body" idx="1"/>
          </p:nvPr>
        </p:nvSpPr>
        <p:spPr/>
        <p:txBody>
          <a:bodyPr/>
          <a:lstStyle/>
          <a:p>
            <a:r>
              <a:rPr lang="en-US" dirty="0"/>
              <a:t>Asynchronous and Decentralized</a:t>
            </a:r>
          </a:p>
          <a:p>
            <a:endParaRPr lang="en-US" dirty="0"/>
          </a:p>
        </p:txBody>
      </p:sp>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03316E"/>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900" dirty="0">
              <a:solidFill>
                <a:srgbClr val="03316E"/>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3316E"/>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90" y="1911289"/>
            <a:ext cx="2322710" cy="923330"/>
          </a:xfrm>
          <a:prstGeom prst="rect">
            <a:avLst/>
          </a:prstGeom>
          <a:noFill/>
        </p:spPr>
        <p:txBody>
          <a:bodyPr wrap="square" rtlCol="0">
            <a:spAutoFit/>
          </a:bodyPr>
          <a:lstStyle/>
          <a:p>
            <a:pPr algn="ctr"/>
            <a:r>
              <a:rPr lang="en-US" sz="900" dirty="0">
                <a:solidFill>
                  <a:srgbClr val="03316E"/>
                </a:solidFill>
                <a:latin typeface="Montserrat" pitchFamily="2" charset="77"/>
              </a:rPr>
              <a:t>To check whether the trajectory found in the optimization step collides with trajectories that other agents have committed to during the optimization.</a:t>
            </a:r>
          </a:p>
          <a:p>
            <a:endParaRPr lang="en-US" sz="900" dirty="0">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07777"/>
          </a:xfrm>
          <a:prstGeom prst="rect">
            <a:avLst/>
          </a:prstGeom>
          <a:noFill/>
        </p:spPr>
        <p:txBody>
          <a:bodyPr wrap="square" rtlCol="0">
            <a:spAutoFit/>
          </a:bodyPr>
          <a:lstStyle/>
          <a:p>
            <a:pPr algn="ctr"/>
            <a:r>
              <a:rPr lang="en-US" dirty="0">
                <a:solidFill>
                  <a:srgbClr val="03316E"/>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Includes all polyhedral representations of the trajectories in the constraints. All trajectories other agents </a:t>
            </a:r>
            <a:r>
              <a:rPr lang="en-US" sz="900" i="1" dirty="0">
                <a:solidFill>
                  <a:srgbClr val="03316E"/>
                </a:solidFill>
                <a:latin typeface="Montserrat" pitchFamily="2" charset="77"/>
              </a:rPr>
              <a:t>commit</a:t>
            </a:r>
            <a:r>
              <a:rPr lang="en-US" sz="900" dirty="0">
                <a:solidFill>
                  <a:srgbClr val="03316E"/>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2"/>
            <a:ext cx="2002337" cy="307777"/>
          </a:xfrm>
          <a:prstGeom prst="rect">
            <a:avLst/>
          </a:prstGeom>
          <a:noFill/>
        </p:spPr>
        <p:txBody>
          <a:bodyPr wrap="square" rtlCol="0">
            <a:spAutoFit/>
          </a:bodyPr>
          <a:lstStyle/>
          <a:p>
            <a:pPr algn="ctr"/>
            <a:r>
              <a:rPr lang="en-US" dirty="0">
                <a:solidFill>
                  <a:srgbClr val="03316E"/>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784830"/>
          </a:xfrm>
          <a:prstGeom prst="rect">
            <a:avLst/>
          </a:prstGeom>
          <a:noFill/>
        </p:spPr>
        <p:txBody>
          <a:bodyPr wrap="square" rtlCol="0">
            <a:spAutoFit/>
          </a:bodyPr>
          <a:lstStyle/>
          <a:p>
            <a:pPr algn="ctr"/>
            <a:r>
              <a:rPr lang="en-US" sz="900" dirty="0">
                <a:solidFill>
                  <a:srgbClr val="03316E"/>
                </a:solidFill>
                <a:latin typeface="Montserrat" pitchFamily="2" charset="77"/>
              </a:rPr>
              <a:t>Find a possible trajectory. Trajectories of the agent are </a:t>
            </a:r>
            <a:r>
              <a:rPr lang="en-US" sz="900" i="1" dirty="0">
                <a:solidFill>
                  <a:srgbClr val="03316E"/>
                </a:solidFill>
                <a:latin typeface="Montserrat" pitchFamily="2" charset="77"/>
              </a:rPr>
              <a:t>not committed </a:t>
            </a:r>
            <a:r>
              <a:rPr lang="en-US" sz="900" dirty="0">
                <a:solidFill>
                  <a:srgbClr val="03316E"/>
                </a:solidFill>
                <a:latin typeface="Montserrat" pitchFamily="2" charset="77"/>
              </a:rPr>
              <a:t>currently.</a:t>
            </a:r>
          </a:p>
          <a:p>
            <a:pPr algn="ctr"/>
            <a:r>
              <a:rPr lang="en-US" sz="900" i="1" dirty="0">
                <a:solidFill>
                  <a:srgbClr val="03316E"/>
                </a:solidFill>
                <a:latin typeface="Montserrat" pitchFamily="2" charset="77"/>
              </a:rPr>
              <a:t>Search Algorithm Used: Octopus Search</a:t>
            </a:r>
          </a:p>
        </p:txBody>
      </p:sp>
      <p:sp>
        <p:nvSpPr>
          <p:cNvPr id="16" name="Rounded Rectangle 15">
            <a:extLst>
              <a:ext uri="{FF2B5EF4-FFF2-40B4-BE49-F238E27FC236}">
                <a16:creationId xmlns:a16="http://schemas.microsoft.com/office/drawing/2014/main" id="{8482A01C-CECA-F8CF-1E6D-865238070010}"/>
              </a:ext>
            </a:extLst>
          </p:cNvPr>
          <p:cNvSpPr/>
          <p:nvPr/>
        </p:nvSpPr>
        <p:spPr>
          <a:xfrm>
            <a:off x="837645" y="3068112"/>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03316E"/>
                </a:solidFill>
                <a:latin typeface="Montserrat" pitchFamily="2" charset="77"/>
              </a:rPr>
              <a:t>Key Assumption: Perfect Communication</a:t>
            </a:r>
          </a:p>
        </p:txBody>
      </p:sp>
    </p:spTree>
    <p:extLst>
      <p:ext uri="{BB962C8B-B14F-4D97-AF65-F5344CB8AC3E}">
        <p14:creationId xmlns:p14="http://schemas.microsoft.com/office/powerpoint/2010/main" val="3976431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5847A0-D303-9CFF-C7DF-6FB92D8E0A0A}"/>
              </a:ext>
            </a:extLst>
          </p:cNvPr>
          <p:cNvSpPr>
            <a:spLocks noGrp="1"/>
          </p:cNvSpPr>
          <p:nvPr>
            <p:ph type="title"/>
          </p:nvPr>
        </p:nvSpPr>
        <p:spPr/>
        <p:txBody>
          <a:bodyPr/>
          <a:lstStyle/>
          <a:p>
            <a:r>
              <a:rPr lang="en-US" dirty="0"/>
              <a:t>Value of RMADER</a:t>
            </a:r>
          </a:p>
        </p:txBody>
      </p:sp>
      <p:grpSp>
        <p:nvGrpSpPr>
          <p:cNvPr id="8" name="Group 7">
            <a:extLst>
              <a:ext uri="{FF2B5EF4-FFF2-40B4-BE49-F238E27FC236}">
                <a16:creationId xmlns:a16="http://schemas.microsoft.com/office/drawing/2014/main" id="{761F5765-5250-3479-B6B1-32DFE932EE33}"/>
              </a:ext>
            </a:extLst>
          </p:cNvPr>
          <p:cNvGrpSpPr/>
          <p:nvPr/>
        </p:nvGrpSpPr>
        <p:grpSpPr>
          <a:xfrm>
            <a:off x="440515" y="1566588"/>
            <a:ext cx="6107124" cy="1017600"/>
            <a:chOff x="647422" y="1539295"/>
            <a:chExt cx="8142835" cy="1357088"/>
          </a:xfrm>
        </p:grpSpPr>
        <p:sp>
          <p:nvSpPr>
            <p:cNvPr id="5" name="Chevron 4">
              <a:extLst>
                <a:ext uri="{FF2B5EF4-FFF2-40B4-BE49-F238E27FC236}">
                  <a16:creationId xmlns:a16="http://schemas.microsoft.com/office/drawing/2014/main" id="{482D0B7C-C947-A744-414A-02F3A38CD268}"/>
                </a:ext>
              </a:extLst>
            </p:cNvPr>
            <p:cNvSpPr/>
            <p:nvPr/>
          </p:nvSpPr>
          <p:spPr>
            <a:xfrm>
              <a:off x="647422" y="1539296"/>
              <a:ext cx="2816622" cy="1317369"/>
            </a:xfrm>
            <a:prstGeom prst="chevron">
              <a:avLst>
                <a:gd name="adj" fmla="val 2264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100" dirty="0">
                <a:solidFill>
                  <a:schemeClr val="tx2">
                    <a:lumMod val="20000"/>
                    <a:lumOff val="80000"/>
                  </a:schemeClr>
                </a:solidFill>
              </a:endParaRPr>
            </a:p>
          </p:txBody>
        </p:sp>
        <p:sp>
          <p:nvSpPr>
            <p:cNvPr id="6" name="Chevron 5">
              <a:extLst>
                <a:ext uri="{FF2B5EF4-FFF2-40B4-BE49-F238E27FC236}">
                  <a16:creationId xmlns:a16="http://schemas.microsoft.com/office/drawing/2014/main" id="{25400D76-9BE1-CDD5-9DB3-EC47DFD1456A}"/>
                </a:ext>
              </a:extLst>
            </p:cNvPr>
            <p:cNvSpPr/>
            <p:nvPr/>
          </p:nvSpPr>
          <p:spPr>
            <a:xfrm>
              <a:off x="3310529" y="1539296"/>
              <a:ext cx="2816621" cy="1317368"/>
            </a:xfrm>
            <a:prstGeom prst="chevron">
              <a:avLst>
                <a:gd name="adj" fmla="val 2365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700" dirty="0">
                <a:solidFill>
                  <a:schemeClr val="tx2">
                    <a:lumMod val="20000"/>
                    <a:lumOff val="80000"/>
                  </a:schemeClr>
                </a:solidFill>
              </a:endParaRPr>
            </a:p>
          </p:txBody>
        </p:sp>
        <p:sp>
          <p:nvSpPr>
            <p:cNvPr id="10" name="Chevron 9">
              <a:extLst>
                <a:ext uri="{FF2B5EF4-FFF2-40B4-BE49-F238E27FC236}">
                  <a16:creationId xmlns:a16="http://schemas.microsoft.com/office/drawing/2014/main" id="{78F22687-0ED7-2227-D2BA-4235AE1601A9}"/>
                </a:ext>
              </a:extLst>
            </p:cNvPr>
            <p:cNvSpPr/>
            <p:nvPr/>
          </p:nvSpPr>
          <p:spPr>
            <a:xfrm>
              <a:off x="5973636" y="1539295"/>
              <a:ext cx="2816621" cy="1317368"/>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lumMod val="20000"/>
                    <a:lumOff val="80000"/>
                  </a:schemeClr>
                </a:solidFill>
              </a:endParaRPr>
            </a:p>
          </p:txBody>
        </p:sp>
        <p:sp>
          <p:nvSpPr>
            <p:cNvPr id="9" name="TextBox 8">
              <a:extLst>
                <a:ext uri="{FF2B5EF4-FFF2-40B4-BE49-F238E27FC236}">
                  <a16:creationId xmlns:a16="http://schemas.microsoft.com/office/drawing/2014/main" id="{4946C211-3B6F-5B6B-228F-AAA783F40513}"/>
                </a:ext>
              </a:extLst>
            </p:cNvPr>
            <p:cNvSpPr txBox="1"/>
            <p:nvPr/>
          </p:nvSpPr>
          <p:spPr>
            <a:xfrm>
              <a:off x="6220589" y="1911289"/>
              <a:ext cx="2322710" cy="985094"/>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To check whether the trajectory found in the optimization step collides with trajectories that other agents have committed to during the optimization.</a:t>
              </a:r>
            </a:p>
            <a:p>
              <a:endParaRPr lang="en-US" sz="700" dirty="0">
                <a:solidFill>
                  <a:schemeClr val="tx2">
                    <a:lumMod val="20000"/>
                    <a:lumOff val="80000"/>
                  </a:schemeClr>
                </a:solidFill>
                <a:latin typeface="Montserrat" pitchFamily="2" charset="77"/>
              </a:endParaRPr>
            </a:p>
          </p:txBody>
        </p:sp>
        <p:sp>
          <p:nvSpPr>
            <p:cNvPr id="11" name="TextBox 10">
              <a:extLst>
                <a:ext uri="{FF2B5EF4-FFF2-40B4-BE49-F238E27FC236}">
                  <a16:creationId xmlns:a16="http://schemas.microsoft.com/office/drawing/2014/main" id="{71765137-6C14-5875-57CB-909D8D15D8D1}"/>
                </a:ext>
              </a:extLst>
            </p:cNvPr>
            <p:cNvSpPr txBox="1"/>
            <p:nvPr/>
          </p:nvSpPr>
          <p:spPr>
            <a:xfrm>
              <a:off x="6604372" y="1590519"/>
              <a:ext cx="155514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Check</a:t>
              </a:r>
            </a:p>
          </p:txBody>
        </p:sp>
        <p:sp>
          <p:nvSpPr>
            <p:cNvPr id="12" name="TextBox 11">
              <a:extLst>
                <a:ext uri="{FF2B5EF4-FFF2-40B4-BE49-F238E27FC236}">
                  <a16:creationId xmlns:a16="http://schemas.microsoft.com/office/drawing/2014/main" id="{6E9E0951-E443-EC49-1783-FB1B827A3E7E}"/>
                </a:ext>
              </a:extLst>
            </p:cNvPr>
            <p:cNvSpPr txBox="1"/>
            <p:nvPr/>
          </p:nvSpPr>
          <p:spPr>
            <a:xfrm>
              <a:off x="3670951"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Includes all polyhedral representations of the trajectories in the constraints. All trajectories other agents </a:t>
              </a:r>
              <a:r>
                <a:rPr lang="en-US" sz="700" i="1" dirty="0">
                  <a:solidFill>
                    <a:schemeClr val="tx2">
                      <a:lumMod val="20000"/>
                      <a:lumOff val="80000"/>
                    </a:schemeClr>
                  </a:solidFill>
                  <a:latin typeface="Montserrat" pitchFamily="2" charset="77"/>
                </a:rPr>
                <a:t>commit</a:t>
              </a:r>
              <a:r>
                <a:rPr lang="en-US" sz="700" dirty="0">
                  <a:solidFill>
                    <a:schemeClr val="tx2">
                      <a:lumMod val="20000"/>
                      <a:lumOff val="80000"/>
                    </a:schemeClr>
                  </a:solidFill>
                  <a:latin typeface="Montserrat" pitchFamily="2" charset="77"/>
                </a:rPr>
                <a:t> to are stored.</a:t>
              </a:r>
            </a:p>
          </p:txBody>
        </p:sp>
        <p:sp>
          <p:nvSpPr>
            <p:cNvPr id="13" name="TextBox 12">
              <a:extLst>
                <a:ext uri="{FF2B5EF4-FFF2-40B4-BE49-F238E27FC236}">
                  <a16:creationId xmlns:a16="http://schemas.microsoft.com/office/drawing/2014/main" id="{FE0393FF-3473-D695-CAEF-C20B93379978}"/>
                </a:ext>
              </a:extLst>
            </p:cNvPr>
            <p:cNvSpPr txBox="1"/>
            <p:nvPr/>
          </p:nvSpPr>
          <p:spPr>
            <a:xfrm>
              <a:off x="3717671" y="1590519"/>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Optimization</a:t>
              </a:r>
            </a:p>
          </p:txBody>
        </p:sp>
        <p:sp>
          <p:nvSpPr>
            <p:cNvPr id="14" name="TextBox 13">
              <a:extLst>
                <a:ext uri="{FF2B5EF4-FFF2-40B4-BE49-F238E27FC236}">
                  <a16:creationId xmlns:a16="http://schemas.microsoft.com/office/drawing/2014/main" id="{A5A44789-D66F-1D1D-9B06-41490D674759}"/>
                </a:ext>
              </a:extLst>
            </p:cNvPr>
            <p:cNvSpPr txBox="1"/>
            <p:nvPr/>
          </p:nvSpPr>
          <p:spPr>
            <a:xfrm>
              <a:off x="962790" y="1603513"/>
              <a:ext cx="2002337" cy="348887"/>
            </a:xfrm>
            <a:prstGeom prst="rect">
              <a:avLst/>
            </a:prstGeom>
            <a:noFill/>
          </p:spPr>
          <p:txBody>
            <a:bodyPr wrap="square" rtlCol="0">
              <a:spAutoFit/>
            </a:bodyPr>
            <a:lstStyle/>
            <a:p>
              <a:pPr algn="ctr"/>
              <a:r>
                <a:rPr lang="en-US" sz="1100" dirty="0">
                  <a:solidFill>
                    <a:schemeClr val="tx2">
                      <a:lumMod val="20000"/>
                      <a:lumOff val="80000"/>
                    </a:schemeClr>
                  </a:solidFill>
                  <a:latin typeface="Montserrat" pitchFamily="2" charset="77"/>
                </a:rPr>
                <a:t>Plan</a:t>
              </a:r>
            </a:p>
          </p:txBody>
        </p:sp>
        <p:sp>
          <p:nvSpPr>
            <p:cNvPr id="15" name="TextBox 14">
              <a:extLst>
                <a:ext uri="{FF2B5EF4-FFF2-40B4-BE49-F238E27FC236}">
                  <a16:creationId xmlns:a16="http://schemas.microsoft.com/office/drawing/2014/main" id="{F4DF9A4E-18C7-DE27-54A6-7285CECFC819}"/>
                </a:ext>
              </a:extLst>
            </p:cNvPr>
            <p:cNvSpPr txBox="1"/>
            <p:nvPr/>
          </p:nvSpPr>
          <p:spPr>
            <a:xfrm>
              <a:off x="1007845" y="1911289"/>
              <a:ext cx="2095777" cy="841435"/>
            </a:xfrm>
            <a:prstGeom prst="rect">
              <a:avLst/>
            </a:prstGeom>
            <a:noFill/>
          </p:spPr>
          <p:txBody>
            <a:bodyPr wrap="square" rtlCol="0">
              <a:spAutoFit/>
            </a:bodyPr>
            <a:lstStyle/>
            <a:p>
              <a:pPr algn="ctr"/>
              <a:r>
                <a:rPr lang="en-US" sz="700" dirty="0">
                  <a:solidFill>
                    <a:schemeClr val="tx2">
                      <a:lumMod val="20000"/>
                      <a:lumOff val="80000"/>
                    </a:schemeClr>
                  </a:solidFill>
                  <a:latin typeface="Montserrat" pitchFamily="2" charset="77"/>
                </a:rPr>
                <a:t>Find a possible trajectory. Trajectories of the agent are </a:t>
              </a:r>
              <a:r>
                <a:rPr lang="en-US" sz="700" i="1" dirty="0">
                  <a:solidFill>
                    <a:schemeClr val="tx2">
                      <a:lumMod val="20000"/>
                      <a:lumOff val="80000"/>
                    </a:schemeClr>
                  </a:solidFill>
                  <a:latin typeface="Montserrat" pitchFamily="2" charset="77"/>
                </a:rPr>
                <a:t>not committed </a:t>
              </a:r>
              <a:r>
                <a:rPr lang="en-US" sz="700" dirty="0">
                  <a:solidFill>
                    <a:schemeClr val="tx2">
                      <a:lumMod val="20000"/>
                      <a:lumOff val="80000"/>
                    </a:schemeClr>
                  </a:solidFill>
                  <a:latin typeface="Montserrat" pitchFamily="2" charset="77"/>
                </a:rPr>
                <a:t>currently.</a:t>
              </a:r>
            </a:p>
            <a:p>
              <a:pPr algn="ctr"/>
              <a:r>
                <a:rPr lang="en-US" sz="700" i="1" dirty="0">
                  <a:solidFill>
                    <a:schemeClr val="tx2">
                      <a:lumMod val="20000"/>
                      <a:lumOff val="80000"/>
                    </a:schemeClr>
                  </a:solidFill>
                  <a:latin typeface="Montserrat" pitchFamily="2" charset="77"/>
                </a:rPr>
                <a:t>Search Algorithm Used: Octopus Search</a:t>
              </a:r>
            </a:p>
          </p:txBody>
        </p:sp>
      </p:grpSp>
      <p:sp>
        <p:nvSpPr>
          <p:cNvPr id="17" name="Chevron 16">
            <a:extLst>
              <a:ext uri="{FF2B5EF4-FFF2-40B4-BE49-F238E27FC236}">
                <a16:creationId xmlns:a16="http://schemas.microsoft.com/office/drawing/2014/main" id="{251AA57C-BD85-DACA-0A14-D485EB50B095}"/>
              </a:ext>
            </a:extLst>
          </p:cNvPr>
          <p:cNvSpPr/>
          <p:nvPr/>
        </p:nvSpPr>
        <p:spPr>
          <a:xfrm>
            <a:off x="6460035" y="1567033"/>
            <a:ext cx="2112465" cy="987816"/>
          </a:xfrm>
          <a:prstGeom prst="chevron">
            <a:avLst>
              <a:gd name="adj" fmla="val 2365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03316E"/>
              </a:solidFill>
            </a:endParaRPr>
          </a:p>
        </p:txBody>
      </p:sp>
      <p:sp>
        <p:nvSpPr>
          <p:cNvPr id="18" name="TextBox 17">
            <a:extLst>
              <a:ext uri="{FF2B5EF4-FFF2-40B4-BE49-F238E27FC236}">
                <a16:creationId xmlns:a16="http://schemas.microsoft.com/office/drawing/2014/main" id="{79F6BDFA-7512-ABF7-DA20-E0415583F32F}"/>
              </a:ext>
            </a:extLst>
          </p:cNvPr>
          <p:cNvSpPr txBox="1"/>
          <p:nvPr/>
        </p:nvSpPr>
        <p:spPr>
          <a:xfrm>
            <a:off x="6933088" y="1614741"/>
            <a:ext cx="1166360" cy="261610"/>
          </a:xfrm>
          <a:prstGeom prst="rect">
            <a:avLst/>
          </a:prstGeom>
          <a:noFill/>
        </p:spPr>
        <p:txBody>
          <a:bodyPr wrap="square" rtlCol="0">
            <a:spAutoFit/>
          </a:bodyPr>
          <a:lstStyle/>
          <a:p>
            <a:pPr algn="ctr"/>
            <a:r>
              <a:rPr lang="en-US" sz="1100" dirty="0">
                <a:solidFill>
                  <a:srgbClr val="03316E"/>
                </a:solidFill>
                <a:latin typeface="Montserrat" pitchFamily="2" charset="77"/>
              </a:rPr>
              <a:t>Delay Check</a:t>
            </a:r>
          </a:p>
        </p:txBody>
      </p:sp>
      <p:sp>
        <p:nvSpPr>
          <p:cNvPr id="19" name="TextBox 18">
            <a:extLst>
              <a:ext uri="{FF2B5EF4-FFF2-40B4-BE49-F238E27FC236}">
                <a16:creationId xmlns:a16="http://schemas.microsoft.com/office/drawing/2014/main" id="{6FBB148D-CB95-6275-6AD2-3ECDD2E8B247}"/>
              </a:ext>
            </a:extLst>
          </p:cNvPr>
          <p:cNvSpPr txBox="1"/>
          <p:nvPr/>
        </p:nvSpPr>
        <p:spPr>
          <a:xfrm>
            <a:off x="6645253" y="1845524"/>
            <a:ext cx="1742032" cy="738664"/>
          </a:xfrm>
          <a:prstGeom prst="rect">
            <a:avLst/>
          </a:prstGeom>
          <a:noFill/>
        </p:spPr>
        <p:txBody>
          <a:bodyPr wrap="square" rtlCol="0">
            <a:spAutoFit/>
          </a:bodyPr>
          <a:lstStyle/>
          <a:p>
            <a:pPr algn="ctr"/>
            <a:r>
              <a:rPr lang="en-US" sz="700" dirty="0">
                <a:solidFill>
                  <a:srgbClr val="03316E"/>
                </a:solidFill>
                <a:latin typeface="Montserrat" pitchFamily="2" charset="77"/>
              </a:rPr>
              <a:t>Agent keeps receiving trajectories from other agents and storing them, repeatedly checking if its newly optimized trajectory is conflicting.</a:t>
            </a:r>
          </a:p>
          <a:p>
            <a:endParaRPr lang="en-US" sz="700" dirty="0">
              <a:latin typeface="Montserrat" pitchFamily="2" charset="77"/>
            </a:endParaRPr>
          </a:p>
        </p:txBody>
      </p:sp>
      <p:pic>
        <p:nvPicPr>
          <p:cNvPr id="20" name="Picture 19">
            <a:extLst>
              <a:ext uri="{FF2B5EF4-FFF2-40B4-BE49-F238E27FC236}">
                <a16:creationId xmlns:a16="http://schemas.microsoft.com/office/drawing/2014/main" id="{ECB1186B-0C4C-D7C7-CCAB-E52EA928CA10}"/>
              </a:ext>
            </a:extLst>
          </p:cNvPr>
          <p:cNvPicPr>
            <a:picLocks noChangeAspect="1"/>
          </p:cNvPicPr>
          <p:nvPr/>
        </p:nvPicPr>
        <p:blipFill>
          <a:blip r:embed="rId3"/>
          <a:stretch>
            <a:fillRect/>
          </a:stretch>
        </p:blipFill>
        <p:spPr>
          <a:xfrm>
            <a:off x="2282664" y="2720220"/>
            <a:ext cx="3609674" cy="1988380"/>
          </a:xfrm>
          <a:prstGeom prst="rect">
            <a:avLst/>
          </a:prstGeom>
        </p:spPr>
      </p:pic>
      <p:sp>
        <p:nvSpPr>
          <p:cNvPr id="21" name="Rounded Rectangle 20">
            <a:extLst>
              <a:ext uri="{FF2B5EF4-FFF2-40B4-BE49-F238E27FC236}">
                <a16:creationId xmlns:a16="http://schemas.microsoft.com/office/drawing/2014/main" id="{52006438-D0F8-B6DE-93B2-E7BA26684EC1}"/>
              </a:ext>
            </a:extLst>
          </p:cNvPr>
          <p:cNvSpPr/>
          <p:nvPr/>
        </p:nvSpPr>
        <p:spPr>
          <a:xfrm>
            <a:off x="2360488" y="3428859"/>
            <a:ext cx="3366425" cy="727516"/>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solidFill>
                <a:srgbClr val="03316E"/>
              </a:solidFill>
              <a:latin typeface="Montserrat" pitchFamily="2" charset="77"/>
            </a:endParaRPr>
          </a:p>
        </p:txBody>
      </p:sp>
      <p:sp>
        <p:nvSpPr>
          <p:cNvPr id="25" name="TextBox 24">
            <a:extLst>
              <a:ext uri="{FF2B5EF4-FFF2-40B4-BE49-F238E27FC236}">
                <a16:creationId xmlns:a16="http://schemas.microsoft.com/office/drawing/2014/main" id="{D1F84337-FC61-75A8-E00D-7E34B9B3BE49}"/>
              </a:ext>
            </a:extLst>
          </p:cNvPr>
          <p:cNvSpPr txBox="1"/>
          <p:nvPr/>
        </p:nvSpPr>
        <p:spPr>
          <a:xfrm>
            <a:off x="5879788" y="3233045"/>
            <a:ext cx="1352863" cy="923330"/>
          </a:xfrm>
          <a:prstGeom prst="rect">
            <a:avLst/>
          </a:prstGeom>
          <a:noFill/>
        </p:spPr>
        <p:txBody>
          <a:bodyPr wrap="square">
            <a:spAutoFit/>
          </a:bodyPr>
          <a:lstStyle/>
          <a:p>
            <a:pPr marL="457200" indent="-457200"/>
            <a:r>
              <a:rPr lang="en-SG" sz="600" dirty="0">
                <a:effectLst/>
                <a:latin typeface="Montserrat" pitchFamily="2" charset="77"/>
              </a:rPr>
              <a:t>Figure[4]: Benchmark Studies</a:t>
            </a:r>
          </a:p>
          <a:p>
            <a:pPr marL="6350" lvl="3" indent="-6350"/>
            <a:r>
              <a:rPr lang="en-SG" sz="600" dirty="0">
                <a:effectLst/>
                <a:latin typeface="Montserrat" pitchFamily="2" charset="77"/>
              </a:rPr>
              <a:t>Kondo, K. (2023, March 10). </a:t>
            </a:r>
            <a:r>
              <a:rPr lang="en-SG" sz="600" i="1" dirty="0">
                <a:effectLst/>
                <a:latin typeface="Montserrat" pitchFamily="2" charset="77"/>
              </a:rPr>
              <a:t>Robust MADER: decentralized multiagent trajectory planner robust to communication delay in dynamic environments</a:t>
            </a:r>
            <a:r>
              <a:rPr lang="en-SG" sz="600" dirty="0">
                <a:effectLst/>
                <a:latin typeface="Montserrat" pitchFamily="2" charset="77"/>
              </a:rPr>
              <a:t>. </a:t>
            </a:r>
            <a:r>
              <a:rPr lang="en-SG" sz="600" dirty="0" err="1">
                <a:effectLst/>
                <a:latin typeface="Montserrat" pitchFamily="2" charset="77"/>
              </a:rPr>
              <a:t>arXiv.org</a:t>
            </a:r>
            <a:r>
              <a:rPr lang="en-SG" sz="600" dirty="0">
                <a:effectLst/>
                <a:latin typeface="Montserrat" pitchFamily="2" charset="77"/>
              </a:rPr>
              <a:t>. https://</a:t>
            </a:r>
            <a:r>
              <a:rPr lang="en-SG" sz="600" dirty="0" err="1">
                <a:effectLst/>
                <a:latin typeface="Montserrat" pitchFamily="2" charset="77"/>
              </a:rPr>
              <a:t>arxiv.org</a:t>
            </a:r>
            <a:r>
              <a:rPr lang="en-SG" sz="600" dirty="0">
                <a:effectLst/>
                <a:latin typeface="Montserrat" pitchFamily="2" charset="77"/>
              </a:rPr>
              <a:t>/abs/2303.06222</a:t>
            </a:r>
          </a:p>
        </p:txBody>
      </p:sp>
    </p:spTree>
    <p:extLst>
      <p:ext uri="{BB962C8B-B14F-4D97-AF65-F5344CB8AC3E}">
        <p14:creationId xmlns:p14="http://schemas.microsoft.com/office/powerpoint/2010/main" val="366036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505B65BA-E7CE-DC20-6ED8-468C0FEB62DB}"/>
              </a:ext>
            </a:extLst>
          </p:cNvPr>
          <p:cNvSpPr/>
          <p:nvPr/>
        </p:nvSpPr>
        <p:spPr>
          <a:xfrm>
            <a:off x="690806" y="2037794"/>
            <a:ext cx="7762388" cy="10679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indent="0" algn="ctr">
              <a:buNone/>
            </a:pPr>
            <a:r>
              <a:rPr lang="en-US" sz="1400" dirty="0">
                <a:solidFill>
                  <a:srgbClr val="03316E"/>
                </a:solidFill>
              </a:rPr>
              <a:t>To evaluate the performance of RMADER for autonomous flight, emulated by simulations done in ROS on Ubuntu 20.06.</a:t>
            </a:r>
          </a:p>
        </p:txBody>
      </p:sp>
      <p:sp>
        <p:nvSpPr>
          <p:cNvPr id="10" name="Title 2">
            <a:extLst>
              <a:ext uri="{FF2B5EF4-FFF2-40B4-BE49-F238E27FC236}">
                <a16:creationId xmlns:a16="http://schemas.microsoft.com/office/drawing/2014/main" id="{948D8058-3DD9-A2F8-71EE-60659AF0A715}"/>
              </a:ext>
            </a:extLst>
          </p:cNvPr>
          <p:cNvSpPr>
            <a:spLocks noGrp="1"/>
          </p:cNvSpPr>
          <p:nvPr>
            <p:ph type="title"/>
          </p:nvPr>
        </p:nvSpPr>
        <p:spPr>
          <a:xfrm>
            <a:off x="720000" y="1465094"/>
            <a:ext cx="7704000" cy="572700"/>
          </a:xfrm>
        </p:spPr>
        <p:txBody>
          <a:bodyPr/>
          <a:lstStyle/>
          <a:p>
            <a:r>
              <a:rPr lang="en-US" sz="2400" dirty="0"/>
              <a:t>Problem Statement</a:t>
            </a:r>
          </a:p>
        </p:txBody>
      </p:sp>
    </p:spTree>
    <p:extLst>
      <p:ext uri="{BB962C8B-B14F-4D97-AF65-F5344CB8AC3E}">
        <p14:creationId xmlns:p14="http://schemas.microsoft.com/office/powerpoint/2010/main" val="637856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thics in the Work Environment Theme for Business by Slidesgo">
  <a:themeElements>
    <a:clrScheme name="Custom 1">
      <a:dk1>
        <a:srgbClr val="FFFFFF"/>
      </a:dk1>
      <a:lt1>
        <a:srgbClr val="222222"/>
      </a:lt1>
      <a:dk2>
        <a:srgbClr val="EDB335"/>
      </a:dk2>
      <a:lt2>
        <a:srgbClr val="21324E"/>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B3BA6532B96A74EAD1E5E38F822E0D3" ma:contentTypeVersion="2" ma:contentTypeDescription="Create a new document." ma:contentTypeScope="" ma:versionID="9eb56e4ecc66c3f281a6c209283b510f">
  <xsd:schema xmlns:xsd="http://www.w3.org/2001/XMLSchema" xmlns:xs="http://www.w3.org/2001/XMLSchema" xmlns:p="http://schemas.microsoft.com/office/2006/metadata/properties" xmlns:ns2="ecc6e60e-f9b1-4d66-88e2-5c2adcb3c75b" targetNamespace="http://schemas.microsoft.com/office/2006/metadata/properties" ma:root="true" ma:fieldsID="7ebd6f93ceecc577c3804f759f096763" ns2:_="">
    <xsd:import namespace="ecc6e60e-f9b1-4d66-88e2-5c2adcb3c75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c6e60e-f9b1-4d66-88e2-5c2adcb3c75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DF0930-C460-4A2F-B226-A60127AEE4A2}">
  <ds:schemaRefs>
    <ds:schemaRef ds:uri="http://schemas.microsoft.com/sharepoint/v3/contenttype/forms"/>
  </ds:schemaRefs>
</ds:datastoreItem>
</file>

<file path=customXml/itemProps2.xml><?xml version="1.0" encoding="utf-8"?>
<ds:datastoreItem xmlns:ds="http://schemas.openxmlformats.org/officeDocument/2006/customXml" ds:itemID="{EE591669-5A94-436F-BA52-3AF4520C44D2}">
  <ds:schemaRefs>
    <ds:schemaRef ds:uri="ecc6e60e-f9b1-4d66-88e2-5c2adcb3c75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453</TotalTime>
  <Words>2181</Words>
  <Application>Microsoft Macintosh PowerPoint</Application>
  <PresentationFormat>On-screen Show (16:9)</PresentationFormat>
  <Paragraphs>290</Paragraphs>
  <Slides>40</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Montserrat</vt:lpstr>
      <vt:lpstr>Bebas Neue</vt:lpstr>
      <vt:lpstr>-apple-system</vt:lpstr>
      <vt:lpstr>Montserrat Medium</vt:lpstr>
      <vt:lpstr>Arial</vt:lpstr>
      <vt:lpstr>Times New Roman</vt:lpstr>
      <vt:lpstr>MessinaSans</vt:lpstr>
      <vt:lpstr>Ethics in the Work Environment Theme for Business by Slidesgo</vt:lpstr>
      <vt:lpstr>Intern Presentation</vt:lpstr>
      <vt:lpstr>About me</vt:lpstr>
      <vt:lpstr>Background of Project</vt:lpstr>
      <vt:lpstr>Background of Project</vt:lpstr>
      <vt:lpstr>Value of MADER</vt:lpstr>
      <vt:lpstr>Value of MADER</vt:lpstr>
      <vt:lpstr>Value of MADER</vt:lpstr>
      <vt:lpstr>Value of RMADER</vt:lpstr>
      <vt:lpstr>Problem Statement</vt:lpstr>
      <vt:lpstr>The Optimization Problem</vt:lpstr>
      <vt:lpstr>General Approach</vt:lpstr>
      <vt:lpstr>General Approach</vt:lpstr>
      <vt:lpstr>Revised Problem Statement</vt:lpstr>
      <vt:lpstr>Setup of Test Space</vt:lpstr>
      <vt:lpstr>Setup of Emulation Environment </vt:lpstr>
      <vt:lpstr>Path Planner (RViz) </vt:lpstr>
      <vt:lpstr>RMADER vs GCOPTER Performance (Spread) </vt:lpstr>
      <vt:lpstr>RMADER vs GCOPTER Performance (RSD) </vt:lpstr>
      <vt:lpstr>RMADER Performance </vt:lpstr>
      <vt:lpstr>GCOPTER Performance </vt:lpstr>
      <vt:lpstr>Comparison of Performance</vt:lpstr>
      <vt:lpstr>Performance of RMADER (CPU)</vt:lpstr>
      <vt:lpstr>Performance of GCOPTER (CPU)</vt:lpstr>
      <vt:lpstr>Comparison of Performance (CPU)</vt:lpstr>
      <vt:lpstr>Comparison of Performance (CPU)</vt:lpstr>
      <vt:lpstr>Evaluation</vt:lpstr>
      <vt:lpstr>Evaluation</vt:lpstr>
      <vt:lpstr>Future Work </vt:lpstr>
      <vt:lpstr>Future Work </vt:lpstr>
      <vt:lpstr>Challenges</vt:lpstr>
      <vt:lpstr>Reflections</vt:lpstr>
      <vt:lpstr>Appendix A</vt:lpstr>
      <vt:lpstr>Appendix B1</vt:lpstr>
      <vt:lpstr>Appendix B2</vt:lpstr>
      <vt:lpstr>Appendix C1</vt:lpstr>
      <vt:lpstr>Appendix C2</vt:lpstr>
      <vt:lpstr>Appendix D</vt:lpstr>
      <vt:lpstr>Appendix E</vt:lpstr>
      <vt:lpstr>Appendix F</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#CHAN MING HAN#</cp:lastModifiedBy>
  <cp:revision>20</cp:revision>
  <dcterms:modified xsi:type="dcterms:W3CDTF">2023-07-14T07:43:11Z</dcterms:modified>
</cp:coreProperties>
</file>